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420" r:id="rId2"/>
    <p:sldId id="344" r:id="rId3"/>
    <p:sldId id="345" r:id="rId4"/>
    <p:sldId id="346" r:id="rId5"/>
    <p:sldId id="347" r:id="rId6"/>
    <p:sldId id="348" r:id="rId7"/>
    <p:sldId id="349" r:id="rId8"/>
    <p:sldId id="350"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83" r:id="rId41"/>
    <p:sldId id="384" r:id="rId42"/>
    <p:sldId id="385" r:id="rId43"/>
    <p:sldId id="386" r:id="rId44"/>
    <p:sldId id="387" r:id="rId45"/>
    <p:sldId id="388" r:id="rId46"/>
    <p:sldId id="389" r:id="rId47"/>
    <p:sldId id="390" r:id="rId48"/>
    <p:sldId id="391" r:id="rId49"/>
    <p:sldId id="392" r:id="rId50"/>
    <p:sldId id="393" r:id="rId51"/>
    <p:sldId id="394" r:id="rId52"/>
    <p:sldId id="395" r:id="rId53"/>
    <p:sldId id="396" r:id="rId54"/>
    <p:sldId id="397" r:id="rId55"/>
    <p:sldId id="398" r:id="rId56"/>
    <p:sldId id="399" r:id="rId57"/>
    <p:sldId id="400" r:id="rId58"/>
    <p:sldId id="401" r:id="rId59"/>
    <p:sldId id="402" r:id="rId60"/>
    <p:sldId id="403" r:id="rId61"/>
    <p:sldId id="404" r:id="rId62"/>
    <p:sldId id="405" r:id="rId63"/>
    <p:sldId id="406" r:id="rId64"/>
    <p:sldId id="407" r:id="rId65"/>
    <p:sldId id="408" r:id="rId66"/>
    <p:sldId id="409" r:id="rId67"/>
    <p:sldId id="410" r:id="rId68"/>
    <p:sldId id="411" r:id="rId69"/>
    <p:sldId id="412" r:id="rId70"/>
    <p:sldId id="342" r:id="rId71"/>
    <p:sldId id="343" r:id="rId7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100" d="100"/>
          <a:sy n="100" d="100"/>
        </p:scale>
        <p:origin x="-792" y="-21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2023-8-26</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23ZZXKCBXE2-22.TIF"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hyperlink" Target="../../&#35838;&#26102;&#36319;&#36394;&#26816;&#27979;word&#25991;&#20214;/&#26694;&#39064;&#36319;&#36394;&#26816;&#27979;&#65288;&#20843;&#65289;%20&#25105;&#22269;&#30340;&#31038;&#20250;&#20445;&#38556;.DOC"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9320" y="1583805"/>
            <a:ext cx="1368152" cy="4509491"/>
            <a:chOff x="1875341" y="1435514"/>
            <a:chExt cx="1145244" cy="3774776"/>
          </a:xfrm>
          <a:solidFill>
            <a:schemeClr val="bg2">
              <a:lumMod val="75000"/>
            </a:schemeClr>
          </a:solidFill>
        </p:grpSpPr>
        <p:grpSp>
          <p:nvGrpSpPr>
            <p:cNvPr id="8" name="Group 1"/>
            <p:cNvGrpSpPr/>
            <p:nvPr/>
          </p:nvGrpSpPr>
          <p:grpSpPr>
            <a:xfrm>
              <a:off x="1875341" y="1435514"/>
              <a:ext cx="1145243" cy="790786"/>
              <a:chOff x="1668087" y="1131991"/>
              <a:chExt cx="1145243" cy="790786"/>
            </a:xfrm>
            <a:grpFill/>
          </p:grpSpPr>
          <p:sp>
            <p:nvSpPr>
              <p:cNvPr id="17" name="Freeform 27"/>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sp>
            <p:nvSpPr>
              <p:cNvPr id="18" name="Freeform 28"/>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1">
                  <a:solidFill>
                    <a:schemeClr val="bg1"/>
                  </a:solidFill>
                  <a:latin typeface="思源宋体 CN" panose="02020400000000000000" pitchFamily="18" charset="-122"/>
                  <a:ea typeface="思源宋体 CN" panose="02020400000000000000" pitchFamily="18" charset="-122"/>
                </a:endParaRPr>
              </a:p>
            </p:txBody>
          </p:sp>
        </p:grpSp>
        <p:sp>
          <p:nvSpPr>
            <p:cNvPr id="9" name="Freeform 26"/>
            <p:cNvSpPr/>
            <p:nvPr/>
          </p:nvSpPr>
          <p:spPr bwMode="auto">
            <a:xfrm rot="16200000">
              <a:off x="1876305" y="2072188"/>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2">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0" name="TextBox 9"/>
            <p:cNvSpPr txBox="1"/>
            <p:nvPr/>
          </p:nvSpPr>
          <p:spPr>
            <a:xfrm>
              <a:off x="2178324" y="2350023"/>
              <a:ext cx="538312" cy="489485"/>
            </a:xfrm>
            <a:prstGeom prst="rect">
              <a:avLst/>
            </a:prstGeom>
            <a:solidFill>
              <a:schemeClr val="bg2">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01</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1" name="Freeform 25"/>
            <p:cNvSpPr/>
            <p:nvPr/>
          </p:nvSpPr>
          <p:spPr bwMode="auto">
            <a:xfrm rot="16200000">
              <a:off x="1876305" y="3069099"/>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lumMod val="60000"/>
                <a:lumOff val="40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sp>
          <p:nvSpPr>
            <p:cNvPr id="12" name="TextBox 13"/>
            <p:cNvSpPr txBox="1"/>
            <p:nvPr/>
          </p:nvSpPr>
          <p:spPr>
            <a:xfrm>
              <a:off x="2178324" y="3455009"/>
              <a:ext cx="538312" cy="489485"/>
            </a:xfrm>
            <a:prstGeom prst="rect">
              <a:avLst/>
            </a:prstGeom>
            <a:solidFill>
              <a:schemeClr val="accent3">
                <a:lumMod val="50000"/>
              </a:schemeClr>
            </a:solidFill>
          </p:spPr>
          <p:txBody>
            <a:bodyPr wrap="none" lIns="91422" tIns="45711" rIns="91422" bIns="45711" rtlCol="0">
              <a:spAutoFit/>
            </a:bodyPr>
            <a:lstStyle/>
            <a:p>
              <a:pPr algn="ctr"/>
              <a:r>
                <a:rPr lang="en-US"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rPr>
                <a:t>02</a:t>
              </a:r>
              <a:endParaRPr lang="id-ID" sz="3200" b="1" dirty="0">
                <a:solidFill>
                  <a:schemeClr val="bg1"/>
                </a:solidFill>
                <a:latin typeface="方正中等线_GBK" panose="03000509000000000000" pitchFamily="65" charset="-122"/>
                <a:ea typeface="方正中等线_GBK" panose="03000509000000000000" pitchFamily="65" charset="-122"/>
                <a:cs typeface="Lato Light" panose="020F0502020204030203"/>
              </a:endParaRPr>
            </a:p>
          </p:txBody>
        </p:sp>
        <p:sp>
          <p:nvSpPr>
            <p:cNvPr id="13" name="Freeform 24"/>
            <p:cNvSpPr/>
            <p:nvPr/>
          </p:nvSpPr>
          <p:spPr bwMode="auto">
            <a:xfrm rot="16200000">
              <a:off x="1876786" y="4066491"/>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073251" y="3241551"/>
            <a:ext cx="743968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3251" y="4709809"/>
            <a:ext cx="75356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hlinkClick r:id="rId2" action="ppaction://hlinksldjump"/>
          </p:cNvPr>
          <p:cNvSpPr/>
          <p:nvPr/>
        </p:nvSpPr>
        <p:spPr>
          <a:xfrm>
            <a:off x="3505299" y="2687553"/>
            <a:ext cx="6890992" cy="553998"/>
          </a:xfrm>
          <a:prstGeom prst="rect">
            <a:avLst/>
          </a:prstGeom>
        </p:spPr>
        <p:txBody>
          <a:bodyPr wrap="square">
            <a:spAutoFit/>
          </a:bodyPr>
          <a:lstStyle/>
          <a:p>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 目题逐解</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一</a:t>
            </a:r>
            <a:r>
              <a:rPr lang="en-US" altLang="zh-CN"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2">
                    <a:lumMod val="75000"/>
                  </a:schemeClr>
                </a:solidFill>
                <a:latin typeface="方正细黑一简体" panose="03000509000000000000" pitchFamily="65" charset="-122"/>
                <a:ea typeface="方正细黑一简体" panose="03000509000000000000" pitchFamily="65" charset="-122"/>
                <a:cs typeface="Times New Roman"/>
              </a:rPr>
              <a:t>多种多样的社会保障</a:t>
            </a:r>
          </a:p>
        </p:txBody>
      </p:sp>
      <p:sp>
        <p:nvSpPr>
          <p:cNvPr id="25" name="矩形 24">
            <a:hlinkClick r:id="rId3" action="ppaction://hlinksldjump"/>
          </p:cNvPr>
          <p:cNvSpPr/>
          <p:nvPr/>
        </p:nvSpPr>
        <p:spPr>
          <a:xfrm>
            <a:off x="3644473" y="4171146"/>
            <a:ext cx="6197530" cy="553998"/>
          </a:xfrm>
          <a:prstGeom prst="rect">
            <a:avLst/>
          </a:prstGeom>
        </p:spPr>
        <p:txBody>
          <a:bodyPr wrap="none">
            <a:spAutoFit/>
          </a:bodyPr>
          <a:lstStyle/>
          <a:p>
            <a:pPr lvl="0" algn="ctr">
              <a:tabLst>
                <a:tab pos="2430780" algn="l"/>
                <a:tab pos="5311140" algn="l"/>
              </a:tabLst>
            </a:pP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目题逐解</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二</a:t>
            </a:r>
            <a:r>
              <a:rPr lang="en-US" altLang="zh-CN"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a:t>
            </a:r>
            <a:r>
              <a:rPr lang="zh-CN" altLang="en-US" sz="3000" b="1" kern="100" dirty="0">
                <a:solidFill>
                  <a:schemeClr val="accent5">
                    <a:lumMod val="75000"/>
                  </a:schemeClr>
                </a:solidFill>
                <a:latin typeface="方正细黑一简体" panose="03000509000000000000" pitchFamily="65" charset="-122"/>
                <a:ea typeface="方正细黑一简体" panose="03000509000000000000" pitchFamily="65" charset="-122"/>
                <a:cs typeface="Times New Roman"/>
              </a:rPr>
              <a:t>完善社会保障体系</a:t>
            </a:r>
          </a:p>
        </p:txBody>
      </p:sp>
      <p:sp>
        <p:nvSpPr>
          <p:cNvPr id="20" name="标题 1"/>
          <p:cNvSpPr txBox="1">
            <a:spLocks/>
          </p:cNvSpPr>
          <p:nvPr/>
        </p:nvSpPr>
        <p:spPr>
          <a:xfrm>
            <a:off x="10036344" y="404664"/>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200" b="1" dirty="0" smtClean="0">
                <a:solidFill>
                  <a:schemeClr val="bg1">
                    <a:lumMod val="95000"/>
                  </a:schemeClr>
                </a:solidFill>
                <a:latin typeface="方正细黑一_GBK" panose="03000509000000000000" pitchFamily="65" charset="-122"/>
                <a:ea typeface="方正细黑一_GBK" panose="03000509000000000000" pitchFamily="65" charset="-122"/>
              </a:rPr>
              <a:t>目录</a:t>
            </a:r>
            <a:endParaRPr lang="zh-CN" altLang="en-US" sz="6200" b="1" dirty="0">
              <a:solidFill>
                <a:schemeClr val="bg1">
                  <a:lumMod val="95000"/>
                </a:schemeClr>
              </a:solidFill>
              <a:latin typeface="方正细黑一_GBK" panose="03000509000000000000" pitchFamily="65" charset="-122"/>
              <a:ea typeface="方正细黑一_GBK" panose="03000509000000000000" pitchFamily="65" charset="-122"/>
            </a:endParaRPr>
          </a:p>
        </p:txBody>
      </p:sp>
      <p:sp>
        <p:nvSpPr>
          <p:cNvPr id="19" name="标题 1"/>
          <p:cNvSpPr txBox="1">
            <a:spLocks/>
          </p:cNvSpPr>
          <p:nvPr/>
        </p:nvSpPr>
        <p:spPr>
          <a:xfrm>
            <a:off x="9820320" y="980728"/>
            <a:ext cx="1821883" cy="82229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500" b="1" dirty="0" smtClean="0">
                <a:solidFill>
                  <a:schemeClr val="accent5">
                    <a:lumMod val="75000"/>
                  </a:schemeClr>
                </a:solidFill>
                <a:latin typeface="方正细黑一_GBK" panose="03000509000000000000" pitchFamily="65" charset="-122"/>
                <a:ea typeface="方正细黑一_GBK" panose="03000509000000000000" pitchFamily="65" charset="-122"/>
              </a:rPr>
              <a:t>目录</a:t>
            </a:r>
            <a:endParaRPr lang="zh-CN" altLang="en-US" sz="5500" b="1" dirty="0">
              <a:solidFill>
                <a:schemeClr val="accent5">
                  <a:lumMod val="75000"/>
                </a:schemeClr>
              </a:solidFill>
              <a:latin typeface="方正细黑一_GBK" panose="03000509000000000000" pitchFamily="65" charset="-122"/>
              <a:ea typeface="方正细黑一_GBK" panose="03000509000000000000" pitchFamily="65" charset="-122"/>
            </a:endParaRPr>
          </a:p>
        </p:txBody>
      </p:sp>
      <p:sp>
        <p:nvSpPr>
          <p:cNvPr id="3" name="矩形 2"/>
          <p:cNvSpPr/>
          <p:nvPr/>
        </p:nvSpPr>
        <p:spPr>
          <a:xfrm>
            <a:off x="2958874" y="563823"/>
            <a:ext cx="5154937" cy="704937"/>
          </a:xfrm>
          <a:prstGeom prst="rect">
            <a:avLst/>
          </a:prstGeom>
        </p:spPr>
        <p:txBody>
          <a:bodyPr wrap="none">
            <a:spAutoFit/>
          </a:bodyPr>
          <a:lstStyle/>
          <a:p>
            <a:pPr indent="713740" algn="ctr">
              <a:lnSpc>
                <a:spcPct val="150000"/>
              </a:lnSpc>
              <a:spcAft>
                <a:spcPts val="0"/>
              </a:spcAft>
              <a:tabLst>
                <a:tab pos="2700655" algn="l"/>
              </a:tabLst>
            </a:pPr>
            <a:r>
              <a:rPr lang="zh-CN" altLang="en-US" sz="3000" b="1" kern="100" dirty="0">
                <a:solidFill>
                  <a:schemeClr val="accent6">
                    <a:lumMod val="75000"/>
                  </a:schemeClr>
                </a:solidFill>
                <a:latin typeface="Times New Roman"/>
                <a:ea typeface="方正细黑一简体"/>
                <a:cs typeface="Times New Roman"/>
              </a:rPr>
              <a:t>第二框　我国的社会保障</a:t>
            </a:r>
            <a:endParaRPr lang="zh-CN" altLang="zh-CN" sz="3000" kern="100" dirty="0">
              <a:solidFill>
                <a:schemeClr val="accent6">
                  <a:lumMod val="75000"/>
                </a:schemeClr>
              </a:solidFill>
              <a:effectLst/>
              <a:latin typeface="宋体"/>
              <a:cs typeface="Courier New"/>
            </a:endParaRPr>
          </a:p>
        </p:txBody>
      </p:sp>
    </p:spTree>
    <p:extLst>
      <p:ext uri="{BB962C8B-B14F-4D97-AF65-F5344CB8AC3E}">
        <p14:creationId xmlns:p14="http://schemas.microsoft.com/office/powerpoint/2010/main" val="348034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a:bodyPr>
          <a:lstStyle/>
          <a:p>
            <a:pPr indent="713740" algn="ctr">
              <a:tabLst>
                <a:tab pos="2610485" algn="l"/>
              </a:tabLst>
            </a:pPr>
            <a:r>
              <a:rPr lang="zh-CN" altLang="zh-CN" b="1" kern="100" dirty="0">
                <a:solidFill>
                  <a:srgbClr val="0000FF"/>
                </a:solidFill>
                <a:latin typeface="宋体"/>
                <a:ea typeface="Times New Roman"/>
                <a:cs typeface="Courier New"/>
              </a:rPr>
              <a:t> </a:t>
            </a: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多种多样的社会保障</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是什么</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国家依法建立起</a:t>
            </a:r>
            <a:r>
              <a:rPr lang="zh-CN" altLang="zh-CN" b="1" kern="100" dirty="0" smtClean="0">
                <a:latin typeface="Times New Roman"/>
                <a:ea typeface="方正细黑一简体"/>
                <a:cs typeface="Times New Roman"/>
              </a:rPr>
              <a:t>由</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承</a:t>
            </a:r>
            <a:r>
              <a:rPr lang="zh-CN" altLang="zh-CN" b="1" kern="100" dirty="0">
                <a:latin typeface="Times New Roman"/>
                <a:ea typeface="方正细黑一简体"/>
                <a:cs typeface="Times New Roman"/>
              </a:rPr>
              <a:t>担主要责任的社会保障体系。社会保障是保障和改善民生、维护社会公平、增进人民福祉的基本制度保障，是促进经济社会发展、实现广大人民群众共享改革发展成果的重要制度安排。</a:t>
            </a:r>
            <a:endParaRPr lang="zh-CN" altLang="zh-CN" sz="1050" kern="100" dirty="0">
              <a:latin typeface="宋体"/>
              <a:cs typeface="Courier New"/>
            </a:endParaRPr>
          </a:p>
          <a:p>
            <a:endParaRPr lang="zh-CN" altLang="en-US" dirty="0"/>
          </a:p>
        </p:txBody>
      </p:sp>
      <p:sp>
        <p:nvSpPr>
          <p:cNvPr id="3" name="矩形 2"/>
          <p:cNvSpPr/>
          <p:nvPr/>
        </p:nvSpPr>
        <p:spPr>
          <a:xfrm>
            <a:off x="4225379" y="3068960"/>
            <a:ext cx="1988045"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政府和社会</a:t>
            </a:r>
            <a:endParaRPr lang="zh-CN" altLang="en-US" dirty="0"/>
          </a:p>
        </p:txBody>
      </p:sp>
    </p:spTree>
    <p:extLst>
      <p:ext uri="{BB962C8B-B14F-4D97-AF65-F5344CB8AC3E}">
        <p14:creationId xmlns:p14="http://schemas.microsoft.com/office/powerpoint/2010/main" val="120670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620688"/>
            <a:ext cx="10657184" cy="5472608"/>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：两角度把握社会保障</a:t>
            </a:r>
            <a:endParaRPr lang="zh-CN" altLang="zh-CN" sz="1050" kern="100" dirty="0">
              <a:latin typeface="宋体"/>
              <a:cs typeface="Courier New"/>
            </a:endParaRPr>
          </a:p>
          <a:p>
            <a:pPr indent="713740" algn="just">
              <a:tabLst>
                <a:tab pos="2610485" algn="l"/>
              </a:tabLst>
            </a:pPr>
            <a:endParaRPr lang="en-US" altLang="zh-CN" b="1" kern="100" dirty="0" smtClean="0">
              <a:solidFill>
                <a:srgbClr val="7030A0"/>
              </a:solidFill>
              <a:latin typeface="Times New Roman"/>
              <a:ea typeface="方正细黑一简体"/>
              <a:cs typeface="Courier New"/>
            </a:endParaRPr>
          </a:p>
          <a:p>
            <a:pPr indent="713740" algn="just">
              <a:tabLst>
                <a:tab pos="2610485" algn="l"/>
              </a:tabLst>
            </a:pPr>
            <a:endParaRPr lang="en-US" altLang="zh-CN" b="1" kern="100" dirty="0">
              <a:solidFill>
                <a:srgbClr val="7030A0"/>
              </a:solidFill>
              <a:latin typeface="Times New Roman"/>
              <a:ea typeface="方正细黑一简体"/>
              <a:cs typeface="Courier New"/>
            </a:endParaRPr>
          </a:p>
          <a:p>
            <a:pPr indent="713740" algn="just">
              <a:tabLst>
                <a:tab pos="2610485" algn="l"/>
              </a:tabLst>
            </a:pPr>
            <a:endParaRPr lang="en-US" altLang="zh-CN" b="1" kern="100" dirty="0" smtClean="0">
              <a:solidFill>
                <a:srgbClr val="7030A0"/>
              </a:solidFill>
              <a:latin typeface="Times New Roman"/>
              <a:ea typeface="方正细黑一简体"/>
              <a:cs typeface="Courier New"/>
            </a:endParaRPr>
          </a:p>
          <a:p>
            <a:pPr indent="713740" algn="just">
              <a:tabLst>
                <a:tab pos="2610485" algn="l"/>
              </a:tabLst>
            </a:pPr>
            <a:r>
              <a:rPr lang="en-US" altLang="zh-CN" b="1" kern="100" dirty="0" smtClean="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原因</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现实需要</a:t>
            </a:r>
            <a:r>
              <a:rPr lang="zh-CN" altLang="zh-CN" b="1" kern="100" dirty="0">
                <a:latin typeface="Times New Roman"/>
                <a:ea typeface="方正细黑一简体"/>
                <a:cs typeface="Times New Roman"/>
              </a:rPr>
              <a:t>：现实生活中人们可能遇到疾病、失业、养老、灾害、生活贫困等各种问题</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214312318"/>
              </p:ext>
            </p:extLst>
          </p:nvPr>
        </p:nvGraphicFramePr>
        <p:xfrm>
          <a:off x="1849115" y="1556792"/>
          <a:ext cx="8928992" cy="1656184"/>
        </p:xfrm>
        <a:graphic>
          <a:graphicData uri="http://schemas.openxmlformats.org/drawingml/2006/table">
            <a:tbl>
              <a:tblPr/>
              <a:tblGrid>
                <a:gridCol w="1723335"/>
                <a:gridCol w="7205657"/>
              </a:tblGrid>
              <a:tr h="828092">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责任主体</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社会保障制度的责任主体是国家和社会</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09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基本生活</a:t>
                      </a:r>
                      <a:endParaRPr lang="zh-CN" sz="2800" kern="10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社会保障制度提供的是基本生活需求的保障</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44596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116632"/>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社会保障的功能与作用</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600661876"/>
              </p:ext>
            </p:extLst>
          </p:nvPr>
        </p:nvGraphicFramePr>
        <p:xfrm>
          <a:off x="624981" y="908720"/>
          <a:ext cx="10945214" cy="5811726"/>
        </p:xfrm>
        <a:graphic>
          <a:graphicData uri="http://schemas.openxmlformats.org/drawingml/2006/table">
            <a:tbl>
              <a:tblPr/>
              <a:tblGrid>
                <a:gridCol w="1036594"/>
                <a:gridCol w="9908620"/>
              </a:tblGrid>
              <a:tr h="53246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功能</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作用阐释</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116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稳定功能</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社会保障通过防范和化解社会成员的生存危机，保障他们的基本生活权利，能够有效维</a:t>
                      </a:r>
                      <a:r>
                        <a:rPr lang="zh-CN" sz="2800" b="1" kern="100" dirty="0" smtClean="0">
                          <a:effectLst/>
                          <a:latin typeface="Times New Roman"/>
                          <a:ea typeface="方正细黑一简体"/>
                          <a:cs typeface="Times New Roman"/>
                        </a:rPr>
                        <a:t>护</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稳定，发挥民生保障安全网作用</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116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调节功能</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社会保障通过国民收</a:t>
                      </a:r>
                      <a:r>
                        <a:rPr lang="zh-CN" sz="2800" b="1" kern="100" dirty="0" smtClean="0">
                          <a:effectLst/>
                          <a:latin typeface="Times New Roman"/>
                          <a:ea typeface="方正细黑一简体"/>
                          <a:cs typeface="Times New Roman"/>
                        </a:rPr>
                        <a:t>入</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发挥收入分配调节器作用，能够调节不同社会群体之间的利益关系，化解社会矛盾和冲突，促进社</a:t>
                      </a:r>
                      <a:r>
                        <a:rPr lang="zh-CN" sz="2800" b="1" kern="100" dirty="0" smtClean="0">
                          <a:effectLst/>
                          <a:latin typeface="Times New Roman"/>
                          <a:ea typeface="方正细黑一简体"/>
                          <a:cs typeface="Times New Roman"/>
                        </a:rPr>
                        <a:t>会</a:t>
                      </a:r>
                      <a:r>
                        <a:rPr lang="en-US" altLang="zh-CN" sz="2800" b="1" kern="100" dirty="0" smtClean="0">
                          <a:effectLst/>
                          <a:latin typeface="Times New Roman"/>
                          <a:ea typeface="方正细黑一简体"/>
                          <a:cs typeface="Times New Roman"/>
                        </a:rPr>
                        <a:t>_________</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116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互助功能</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社会保障通</a:t>
                      </a:r>
                      <a:r>
                        <a:rPr lang="zh-CN" sz="2800" b="1" kern="100" dirty="0" smtClean="0">
                          <a:effectLst/>
                          <a:latin typeface="Times New Roman"/>
                          <a:ea typeface="方正细黑一简体"/>
                          <a:cs typeface="Times New Roman"/>
                        </a:rPr>
                        <a:t>过</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与</a:t>
                      </a:r>
                      <a:r>
                        <a:rPr lang="zh-CN" sz="2800" b="1" kern="100" dirty="0">
                          <a:effectLst/>
                          <a:latin typeface="Times New Roman"/>
                          <a:ea typeface="方正细黑一简体"/>
                          <a:cs typeface="Times New Roman"/>
                        </a:rPr>
                        <a:t>责任共担，充分发挥社会互助共济功能，同时通过社会成员的自助与他助，推动社会持续健康发展</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5981115" y="2276872"/>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社会生活秩序</a:t>
            </a:r>
            <a:endParaRPr lang="zh-CN" altLang="en-US" dirty="0"/>
          </a:p>
        </p:txBody>
      </p:sp>
      <p:sp>
        <p:nvSpPr>
          <p:cNvPr id="6" name="矩形 5"/>
          <p:cNvSpPr/>
          <p:nvPr/>
        </p:nvSpPr>
        <p:spPr>
          <a:xfrm>
            <a:off x="5347768" y="3573016"/>
            <a:ext cx="1266693"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再分配</a:t>
            </a:r>
            <a:endParaRPr lang="zh-CN" altLang="en-US" dirty="0"/>
          </a:p>
        </p:txBody>
      </p:sp>
      <p:sp>
        <p:nvSpPr>
          <p:cNvPr id="7" name="矩形 6"/>
          <p:cNvSpPr/>
          <p:nvPr/>
        </p:nvSpPr>
        <p:spPr>
          <a:xfrm>
            <a:off x="3145259" y="484999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公平正义</a:t>
            </a:r>
            <a:endParaRPr lang="zh-CN" altLang="en-US" dirty="0"/>
          </a:p>
        </p:txBody>
      </p:sp>
      <p:sp>
        <p:nvSpPr>
          <p:cNvPr id="8" name="矩形 7"/>
          <p:cNvSpPr/>
          <p:nvPr/>
        </p:nvSpPr>
        <p:spPr>
          <a:xfrm>
            <a:off x="3821906" y="549806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风险分摊</a:t>
            </a:r>
            <a:endParaRPr lang="zh-CN" altLang="en-US" dirty="0"/>
          </a:p>
        </p:txBody>
      </p:sp>
    </p:spTree>
    <p:extLst>
      <p:ext uri="{BB962C8B-B14F-4D97-AF65-F5344CB8AC3E}">
        <p14:creationId xmlns:p14="http://schemas.microsoft.com/office/powerpoint/2010/main" val="18209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6632"/>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：社会保障是国民收入再分配的主要手段之一。</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构成体系</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社会保险</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09631097"/>
              </p:ext>
            </p:extLst>
          </p:nvPr>
        </p:nvGraphicFramePr>
        <p:xfrm>
          <a:off x="1129036" y="2330542"/>
          <a:ext cx="9937104" cy="4194802"/>
        </p:xfrm>
        <a:graphic>
          <a:graphicData uri="http://schemas.openxmlformats.org/drawingml/2006/table">
            <a:tbl>
              <a:tblPr/>
              <a:tblGrid>
                <a:gridCol w="1183319"/>
                <a:gridCol w="8753785"/>
              </a:tblGrid>
              <a:tr h="65629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我国社会保障体系</a:t>
                      </a:r>
                      <a:r>
                        <a:rPr lang="zh-CN" sz="2800" b="1" kern="100" dirty="0" smtClean="0">
                          <a:effectLst/>
                          <a:latin typeface="Times New Roman"/>
                          <a:ea typeface="方正细黑一简体"/>
                          <a:cs typeface="Times New Roman"/>
                        </a:rPr>
                        <a:t>的</a:t>
                      </a:r>
                      <a:r>
                        <a:rPr lang="en-US" altLang="zh-CN" sz="2800" b="1" kern="100" dirty="0" smtClean="0">
                          <a:effectLst/>
                          <a:latin typeface="Times New Roman"/>
                          <a:ea typeface="方正细黑一简体"/>
                          <a:cs typeface="Times New Roman"/>
                        </a:rPr>
                        <a:t>_____</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024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主体、方式、对象</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通过政府、单位、个人三方共同筹集资金，保障公民在年老、疾病、工伤、失业、生育等情况下依法从国家和社会获得物质帮助</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826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内容</a:t>
                      </a:r>
                      <a:endParaRPr lang="zh-CN" sz="2800" kern="10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在我国，社会保险主要包括基</a:t>
                      </a:r>
                      <a:r>
                        <a:rPr lang="zh-CN" sz="2800" b="1" kern="100" dirty="0" smtClean="0">
                          <a:effectLst/>
                          <a:latin typeface="Times New Roman"/>
                          <a:ea typeface="方正细黑一简体"/>
                          <a:cs typeface="Times New Roman"/>
                        </a:rPr>
                        <a:t>本</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保</a:t>
                      </a:r>
                      <a:r>
                        <a:rPr lang="zh-CN" sz="2800" b="1" kern="100" dirty="0">
                          <a:effectLst/>
                          <a:latin typeface="Times New Roman"/>
                          <a:ea typeface="方正细黑一简体"/>
                          <a:cs typeface="Times New Roman"/>
                        </a:rPr>
                        <a:t>险、基本医疗保险、工伤保险、失业保险、生育保险等</a:t>
                      </a:r>
                      <a:endParaRPr lang="zh-CN" sz="2800" kern="100" dirty="0">
                        <a:effectLst/>
                        <a:latin typeface="宋体"/>
                        <a:cs typeface="Courier New"/>
                      </a:endParaRPr>
                    </a:p>
                  </a:txBody>
                  <a:tcPr marL="40410" marR="404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7869212" y="2426107"/>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核心</a:t>
            </a:r>
            <a:endParaRPr lang="zh-CN" altLang="en-US" dirty="0"/>
          </a:p>
        </p:txBody>
      </p:sp>
      <p:sp>
        <p:nvSpPr>
          <p:cNvPr id="6" name="矩形 5"/>
          <p:cNvSpPr/>
          <p:nvPr/>
        </p:nvSpPr>
        <p:spPr>
          <a:xfrm>
            <a:off x="7397945" y="5282044"/>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养老</a:t>
            </a:r>
            <a:endParaRPr lang="zh-CN" altLang="en-US" dirty="0"/>
          </a:p>
        </p:txBody>
      </p:sp>
    </p:spTree>
    <p:extLst>
      <p:ext uri="{BB962C8B-B14F-4D97-AF65-F5344CB8AC3E}">
        <p14:creationId xmlns:p14="http://schemas.microsoft.com/office/powerpoint/2010/main" val="9242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6336704"/>
          </a:xfrm>
        </p:spPr>
        <p:txBody>
          <a:bodyPr>
            <a:normAutofit lnSpcReduction="10000"/>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社会救助</a:t>
            </a:r>
            <a:endParaRPr lang="zh-CN" altLang="zh-CN" sz="1050" kern="100" dirty="0">
              <a:latin typeface="宋体"/>
              <a:cs typeface="Courier New"/>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endParaRPr lang="en-US" altLang="zh-CN" b="1" kern="100" dirty="0">
              <a:solidFill>
                <a:srgbClr val="31849B"/>
              </a:solidFill>
              <a:latin typeface="Times New Roman"/>
              <a:ea typeface="方正细黑一简体"/>
              <a:cs typeface="Times New Roman"/>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endParaRPr lang="en-US" altLang="zh-CN" b="1" kern="100" dirty="0">
              <a:solidFill>
                <a:srgbClr val="31849B"/>
              </a:solidFill>
              <a:latin typeface="Times New Roman"/>
              <a:ea typeface="方正细黑一简体"/>
              <a:cs typeface="Times New Roman"/>
            </a:endParaRPr>
          </a:p>
          <a:p>
            <a:pPr indent="713740" algn="just">
              <a:tabLst>
                <a:tab pos="2610485" algn="l"/>
              </a:tabLst>
            </a:pPr>
            <a:endParaRPr lang="en-US" altLang="zh-CN" b="1" kern="100" dirty="0" smtClean="0">
              <a:solidFill>
                <a:srgbClr val="31849B"/>
              </a:solidFill>
              <a:latin typeface="Times New Roman"/>
              <a:ea typeface="方正细黑一简体"/>
              <a:cs typeface="Times New Roman"/>
            </a:endParaRPr>
          </a:p>
          <a:p>
            <a:pPr indent="713740" algn="just">
              <a:tabLst>
                <a:tab pos="2610485" algn="l"/>
              </a:tabLst>
            </a:pPr>
            <a:endParaRPr lang="en-US" altLang="zh-CN" b="1" kern="100" dirty="0">
              <a:solidFill>
                <a:srgbClr val="31849B"/>
              </a:solidFill>
              <a:latin typeface="Times New Roman"/>
              <a:ea typeface="方正细黑一简体"/>
              <a:cs typeface="Times New Roman"/>
            </a:endParaRPr>
          </a:p>
          <a:p>
            <a:pPr indent="713740" algn="just">
              <a:tabLst>
                <a:tab pos="2610485" algn="l"/>
              </a:tabLst>
            </a:pPr>
            <a:r>
              <a:rPr lang="zh-CN" altLang="zh-CN" b="1" kern="100" dirty="0" smtClean="0">
                <a:solidFill>
                  <a:srgbClr val="31849B"/>
                </a:solidFill>
                <a:latin typeface="Times New Roman"/>
                <a:ea typeface="方正细黑一简体"/>
                <a:cs typeface="Times New Roman"/>
              </a:rPr>
              <a:t>微</a:t>
            </a:r>
            <a:r>
              <a:rPr lang="zh-CN" altLang="zh-CN" b="1" kern="100" dirty="0">
                <a:solidFill>
                  <a:srgbClr val="31849B"/>
                </a:solidFill>
                <a:latin typeface="Times New Roman"/>
                <a:ea typeface="方正细黑一简体"/>
                <a:cs typeface="Times New Roman"/>
              </a:rPr>
              <a:t>点拨</a:t>
            </a:r>
            <a:r>
              <a:rPr lang="zh-CN" altLang="zh-CN" b="1" kern="100" dirty="0">
                <a:latin typeface="Times New Roman"/>
                <a:ea typeface="方正细黑一简体"/>
                <a:cs typeface="Times New Roman"/>
              </a:rPr>
              <a:t>：灾害救助是社会救助体系中不可缺少的组成部分，最低生活保障是社会救助的主要内容之一</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3283532779"/>
              </p:ext>
            </p:extLst>
          </p:nvPr>
        </p:nvGraphicFramePr>
        <p:xfrm>
          <a:off x="1057027" y="1124744"/>
          <a:ext cx="10225136" cy="3413134"/>
        </p:xfrm>
        <a:graphic>
          <a:graphicData uri="http://schemas.openxmlformats.org/drawingml/2006/table">
            <a:tbl>
              <a:tblPr/>
              <a:tblGrid>
                <a:gridCol w="1642478"/>
                <a:gridCol w="8582658"/>
              </a:tblGrid>
              <a:tr h="1348725">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地位</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是最先形成的、历史最悠久的社会保障形式，是保障社会成员生活安全和生存权利的</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最后一道防线</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440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主体、对象、</a:t>
                      </a:r>
                      <a:r>
                        <a:rPr lang="zh-CN" sz="2800" b="1" kern="100">
                          <a:effectLst/>
                          <a:latin typeface="宋体"/>
                          <a:ea typeface="Times New Roman"/>
                          <a:cs typeface="Courier New"/>
                        </a:rPr>
                        <a:t> </a:t>
                      </a:r>
                      <a:r>
                        <a:rPr lang="zh-CN" sz="2800" b="1" kern="100">
                          <a:effectLst/>
                          <a:latin typeface="Times New Roman"/>
                          <a:ea typeface="方正细黑一简体"/>
                          <a:cs typeface="Times New Roman"/>
                        </a:rPr>
                        <a:t>方式、内容</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它是政府通过国民收入再分配，对因自然灾害或其他经济社会原因而无法维</a:t>
                      </a:r>
                      <a:r>
                        <a:rPr lang="zh-CN" sz="2800" b="1" kern="100" dirty="0" smtClean="0">
                          <a:effectLst/>
                          <a:latin typeface="Times New Roman"/>
                          <a:ea typeface="方正细黑一简体"/>
                          <a:cs typeface="Times New Roman"/>
                        </a:rPr>
                        <a:t>持</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的</a:t>
                      </a:r>
                      <a:r>
                        <a:rPr lang="zh-CN" sz="2800" b="1" kern="100" dirty="0">
                          <a:effectLst/>
                          <a:latin typeface="Times New Roman"/>
                          <a:ea typeface="方正细黑一简体"/>
                          <a:cs typeface="Times New Roman"/>
                        </a:rPr>
                        <a:t>公民给予无偿帮助，以保障其最低生活水平</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6692701" y="3256409"/>
            <a:ext cx="2348720"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最低生活水平</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26064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社会福利</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390497977"/>
              </p:ext>
            </p:extLst>
          </p:nvPr>
        </p:nvGraphicFramePr>
        <p:xfrm>
          <a:off x="696987" y="1124744"/>
          <a:ext cx="10801200" cy="3508001"/>
        </p:xfrm>
        <a:graphic>
          <a:graphicData uri="http://schemas.openxmlformats.org/drawingml/2006/table">
            <a:tbl>
              <a:tblPr/>
              <a:tblGrid>
                <a:gridCol w="1944216"/>
                <a:gridCol w="8856984"/>
              </a:tblGrid>
              <a:tr h="2857366">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主体</a:t>
                      </a:r>
                      <a:r>
                        <a:rPr lang="zh-CN" sz="2800" b="1" kern="100" dirty="0" smtClean="0">
                          <a:effectLst/>
                          <a:latin typeface="Times New Roman"/>
                          <a:ea typeface="方正细黑一简体"/>
                          <a:cs typeface="Times New Roman"/>
                        </a:rPr>
                        <a:t>、对</a:t>
                      </a:r>
                      <a:r>
                        <a:rPr lang="zh-CN" sz="2800" b="1" kern="100" dirty="0">
                          <a:effectLst/>
                          <a:latin typeface="Times New Roman"/>
                          <a:ea typeface="方正细黑一简体"/>
                          <a:cs typeface="Times New Roman"/>
                        </a:rPr>
                        <a:t>象、</a:t>
                      </a:r>
                      <a:endParaRPr lang="zh-CN" sz="2800" kern="100" dirty="0">
                        <a:effectLst/>
                        <a:latin typeface="宋体"/>
                        <a:cs typeface="Courier New"/>
                      </a:endParaRPr>
                    </a:p>
                    <a:p>
                      <a:pPr algn="l">
                        <a:lnSpc>
                          <a:spcPct val="150000"/>
                        </a:lnSpc>
                        <a:spcAft>
                          <a:spcPts val="0"/>
                        </a:spcAft>
                        <a:tabLst>
                          <a:tab pos="2610485" algn="l"/>
                        </a:tabLst>
                      </a:pPr>
                      <a:r>
                        <a:rPr lang="zh-CN" sz="2800" b="1" kern="100" dirty="0">
                          <a:effectLst/>
                          <a:latin typeface="Times New Roman"/>
                          <a:ea typeface="方正细黑一简体"/>
                          <a:cs typeface="Times New Roman"/>
                        </a:rPr>
                        <a:t>方式、内容</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政府和社会向老年人、残疾人、妇女、儿童和其他社会成员提供的社会化服务、实物供给或</a:t>
                      </a:r>
                      <a:r>
                        <a:rPr lang="zh-CN" sz="2800" b="1" kern="100" dirty="0" smtClean="0">
                          <a:effectLst/>
                          <a:latin typeface="Times New Roman"/>
                          <a:ea typeface="方正细黑一简体"/>
                          <a:cs typeface="Times New Roman"/>
                        </a:rPr>
                        <a:t>者</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a:t>
                      </a:r>
                      <a:r>
                        <a:rPr lang="zh-CN" sz="2800" b="1" kern="100" dirty="0">
                          <a:effectLst/>
                          <a:latin typeface="Times New Roman"/>
                          <a:ea typeface="方正细黑一简体"/>
                          <a:cs typeface="Times New Roman"/>
                        </a:rPr>
                        <a:t>以满足社会成员的生活需要并促使</a:t>
                      </a:r>
                      <a:r>
                        <a:rPr lang="zh-CN" sz="2800" b="1" kern="100" dirty="0" smtClean="0">
                          <a:effectLst/>
                          <a:latin typeface="Times New Roman"/>
                          <a:ea typeface="方正细黑一简体"/>
                          <a:cs typeface="Times New Roman"/>
                        </a:rPr>
                        <a:t>其</a:t>
                      </a:r>
                      <a:r>
                        <a:rPr lang="en-US" altLang="zh-CN" sz="2800" b="1" u="sng" kern="100" dirty="0" smtClean="0">
                          <a:effectLst/>
                          <a:latin typeface="Times New Roman"/>
                          <a:ea typeface="方正细黑一简体"/>
                          <a:cs typeface="Times New Roman"/>
                        </a:rPr>
                        <a:t>                   </a:t>
                      </a:r>
                      <a:r>
                        <a:rPr lang="zh-CN" sz="2800" b="1" kern="100" dirty="0" smtClean="0">
                          <a:effectLst/>
                          <a:latin typeface="Times New Roman"/>
                          <a:ea typeface="方正细黑一简体"/>
                          <a:cs typeface="Times New Roman"/>
                        </a:rPr>
                        <a:t>不</a:t>
                      </a:r>
                      <a:r>
                        <a:rPr lang="zh-CN" sz="2800" b="1" kern="100" dirty="0">
                          <a:effectLst/>
                          <a:latin typeface="Times New Roman"/>
                          <a:ea typeface="方正细黑一简体"/>
                          <a:cs typeface="Times New Roman"/>
                        </a:rPr>
                        <a:t>断得到改善和提高</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0635">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是最高层次的社会保障</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624979" y="5085184"/>
            <a:ext cx="10801200" cy="1384995"/>
          </a:xfrm>
          <a:prstGeom prst="rect">
            <a:avLst/>
          </a:prstGeom>
        </p:spPr>
        <p:txBody>
          <a:bodyPr wrap="square">
            <a:spAutoFit/>
          </a:bodyPr>
          <a:lstStyle/>
          <a:p>
            <a:pPr indent="713740" algn="just">
              <a:lnSpc>
                <a:spcPct val="150000"/>
              </a:lnSpc>
              <a:spcAft>
                <a:spcPts val="0"/>
              </a:spcAft>
              <a:tabLst>
                <a:tab pos="2610485" algn="l"/>
              </a:tabLst>
            </a:pPr>
            <a:r>
              <a:rPr lang="zh-CN" altLang="zh-CN" sz="2800" b="1" kern="100" dirty="0">
                <a:solidFill>
                  <a:srgbClr val="31849B"/>
                </a:solidFill>
                <a:latin typeface="Times New Roman"/>
                <a:ea typeface="方正细黑一简体"/>
                <a:cs typeface="Times New Roman"/>
              </a:rPr>
              <a:t>微点拨</a:t>
            </a:r>
            <a:r>
              <a:rPr lang="zh-CN" altLang="zh-CN" sz="2800" b="1" kern="100" dirty="0">
                <a:latin typeface="Times New Roman"/>
                <a:ea typeface="方正细黑一简体"/>
                <a:cs typeface="Times New Roman"/>
              </a:rPr>
              <a:t>：社会福利针对的多是特定人群；生活化理解如学生证优惠、助学金、奖学金等。</a:t>
            </a:r>
            <a:endParaRPr lang="zh-CN" altLang="zh-CN" sz="2800" kern="100" dirty="0">
              <a:effectLst/>
              <a:latin typeface="宋体"/>
              <a:cs typeface="Courier New"/>
            </a:endParaRPr>
          </a:p>
        </p:txBody>
      </p:sp>
      <p:sp>
        <p:nvSpPr>
          <p:cNvPr id="7" name="矩形 6"/>
          <p:cNvSpPr/>
          <p:nvPr/>
        </p:nvSpPr>
        <p:spPr>
          <a:xfrm>
            <a:off x="8718690"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福利津贴</a:t>
            </a:r>
            <a:endParaRPr lang="zh-CN" altLang="en-US" dirty="0"/>
          </a:p>
        </p:txBody>
      </p:sp>
      <p:sp>
        <p:nvSpPr>
          <p:cNvPr id="8" name="矩形 7"/>
          <p:cNvSpPr/>
          <p:nvPr/>
        </p:nvSpPr>
        <p:spPr>
          <a:xfrm>
            <a:off x="7753771" y="263691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生活质量</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919261"/>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社会优抚</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118590117"/>
              </p:ext>
            </p:extLst>
          </p:nvPr>
        </p:nvGraphicFramePr>
        <p:xfrm>
          <a:off x="985019" y="1813645"/>
          <a:ext cx="10369152" cy="2994048"/>
        </p:xfrm>
        <a:graphic>
          <a:graphicData uri="http://schemas.openxmlformats.org/drawingml/2006/table">
            <a:tbl>
              <a:tblPr/>
              <a:tblGrid>
                <a:gridCol w="1584176"/>
                <a:gridCol w="8784976"/>
              </a:tblGrid>
              <a:tr h="2313271">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主体、对象、方式、内容</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国家和社会依法对现役军人、复员退伍军人以及军烈属等优抚对象实行物质照顾、生活和工作安置、精神抚慰的褒扬性、补偿性、优待性、综合性的特殊社会保障</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0777">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是特殊社会保障</a:t>
                      </a:r>
                      <a:endParaRPr lang="zh-CN" sz="2800" kern="100" dirty="0">
                        <a:effectLst/>
                        <a:latin typeface="宋体"/>
                        <a:cs typeface="Courier New"/>
                      </a:endParaRPr>
                    </a:p>
                  </a:txBody>
                  <a:tcPr marL="48492" marR="484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683424"/>
            <a:ext cx="11449272"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社会优抚的主要特征：社会优抚的对象是法定特殊群体；社会优抚的直接责任主体是政府和社区组织；社会优抚具有褒扬性、优待性。</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形象化掌握社会保障体系</a:t>
            </a:r>
            <a:endParaRPr lang="zh-CN" altLang="zh-CN" sz="1050" kern="100" dirty="0">
              <a:latin typeface="宋体"/>
              <a:cs typeface="Courier New"/>
            </a:endParaRPr>
          </a:p>
          <a:p>
            <a:endParaRPr lang="zh-CN" altLang="en-US" dirty="0"/>
          </a:p>
        </p:txBody>
      </p:sp>
      <p:pic>
        <p:nvPicPr>
          <p:cNvPr id="7170" name="Picture 2" descr="23ZZXKCBXE2-2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9195" y="3779768"/>
            <a:ext cx="6840760" cy="195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188640"/>
            <a:ext cx="10975658" cy="5822104"/>
          </a:xfrm>
        </p:spPr>
        <p:txBody>
          <a:bodyPr>
            <a:no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做好群众救助帮扶　兜牢民生保障底线</a:t>
            </a:r>
            <a:endParaRPr lang="zh-CN" altLang="zh-CN"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日，国家医疗保障局官网发布《国家医保局</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财政部</a:t>
            </a:r>
            <a:r>
              <a:rPr lang="zh-CN" altLang="zh-CN" b="1" kern="100" dirty="0">
                <a:latin typeface="宋体"/>
                <a:ea typeface="Times New Roman"/>
                <a:cs typeface="Courier New"/>
              </a:rPr>
              <a:t> </a:t>
            </a:r>
            <a:r>
              <a:rPr lang="zh-CN" altLang="zh-CN" b="1" kern="100" dirty="0">
                <a:latin typeface="Times New Roman"/>
                <a:ea typeface="方正细黑一简体"/>
                <a:cs typeface="Times New Roman"/>
              </a:rPr>
              <a:t>国家税务总局关于做好</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年城乡居民基本医疗保障工作的通知》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以下简称《通知》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。在切实兜住兜牢民生保障底线方面，《通知》提出四项要求：一是继续做好医疗救助对困难群众参加居民医保个人缴费分类资助工作，全额资助特困人员，定额资助低保对象、返贫</a:t>
            </a:r>
            <a:r>
              <a:rPr lang="zh-CN" altLang="zh-CN" b="1" kern="100" dirty="0" smtClean="0">
                <a:latin typeface="Times New Roman"/>
                <a:ea typeface="方正细黑一简体"/>
                <a:cs typeface="Times New Roman"/>
              </a:rPr>
              <a:t>致</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normAutofit/>
          </a:bodyPr>
          <a:lstStyle/>
          <a:p>
            <a:pPr indent="0" algn="just">
              <a:tabLst>
                <a:tab pos="2610485" algn="l"/>
              </a:tabLst>
            </a:pPr>
            <a:r>
              <a:rPr lang="zh-CN" altLang="zh-CN" b="1" kern="100" dirty="0">
                <a:latin typeface="Times New Roman"/>
                <a:ea typeface="方正细黑一简体"/>
                <a:cs typeface="Times New Roman"/>
              </a:rPr>
              <a:t>贫人口，确保应资尽资、应救尽救。二是健全防范化解因病返贫致贫长效机制，完善参保动态监测、高额费用负担患者预警、部门间信息共享、风险协同处置等工作机制。三是完善依申请救助机制，对经相关部门认定核准身份的困难群众按规定实施分类救助，及时落实医疗救助政策。四是对经三重制度保障后个人费用负担仍较重的困难群众，做好与临时救助、慈善救助等的衔接，精准实施分层分类帮扶，合力防范因病返贫致贫风险。　　</a:t>
            </a:r>
            <a:r>
              <a:rPr lang="zh-CN" altLang="zh-CN" b="1" kern="100" dirty="0">
                <a:solidFill>
                  <a:srgbClr val="7030A0"/>
                </a:solidFill>
                <a:latin typeface="Times New Roman"/>
                <a:ea typeface="方正细黑一简体"/>
                <a:cs typeface="Times New Roman"/>
              </a:rPr>
              <a:t>　</a:t>
            </a:r>
            <a:endParaRPr lang="zh-CN" altLang="en-US" dirty="0"/>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703241"/>
            <a:ext cx="11320476" cy="5390056"/>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．结合材料，运用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我国的社会保障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的知识，说明做好城乡居民基本医疗保障工作的积极意义。</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有利于防范和化解困难群众的生存危机，维护社会稳定。</a:t>
            </a:r>
            <a:r>
              <a:rPr lang="zh-CN" altLang="zh-CN" b="1" kern="100" dirty="0">
                <a:latin typeface="宋体"/>
                <a:cs typeface="宋体"/>
              </a:rPr>
              <a:t>②</a:t>
            </a:r>
            <a:r>
              <a:rPr lang="zh-CN" altLang="zh-CN" b="1" kern="100" dirty="0">
                <a:latin typeface="Times New Roman"/>
                <a:ea typeface="方正细黑一简体"/>
                <a:cs typeface="Times New Roman"/>
              </a:rPr>
              <a:t>有利于协调贫困群体与其他社会群体之间的利益关系，化解社会矛盾和冲突，促进社会公平正义。</a:t>
            </a:r>
            <a:r>
              <a:rPr lang="zh-CN" altLang="zh-CN" b="1" kern="100" dirty="0">
                <a:latin typeface="宋体"/>
                <a:cs typeface="宋体"/>
              </a:rPr>
              <a:t>③</a:t>
            </a:r>
            <a:r>
              <a:rPr lang="zh-CN" altLang="zh-CN" b="1" kern="100" dirty="0">
                <a:latin typeface="Times New Roman"/>
                <a:ea typeface="方正细黑一简体"/>
                <a:cs typeface="Times New Roman"/>
              </a:rPr>
              <a:t>有利于发挥社会互助功能，分担困难群众返贫致贫风险，巩固拓展脱贫攻坚成果，推动社会持续健康发展。</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495329"/>
            <a:ext cx="10975658" cy="3805880"/>
          </a:xfrm>
        </p:spPr>
        <p:txBody>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．某市开展医保政策进社区宣传活动，请你为活动设计两条宣传标语。</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示例：</a:t>
            </a:r>
            <a:r>
              <a:rPr lang="zh-CN" altLang="zh-CN" b="1" kern="100" dirty="0">
                <a:latin typeface="宋体"/>
                <a:cs typeface="宋体"/>
              </a:rPr>
              <a:t>①</a:t>
            </a:r>
            <a:r>
              <a:rPr lang="zh-CN" altLang="zh-CN" b="1" kern="100" dirty="0">
                <a:latin typeface="Times New Roman"/>
                <a:ea typeface="方正细黑一简体"/>
                <a:cs typeface="Times New Roman"/>
              </a:rPr>
              <a:t>医疗保险进万家，政府关爱你我他。</a:t>
            </a:r>
            <a:r>
              <a:rPr lang="zh-CN" altLang="zh-CN" b="1" kern="100" dirty="0">
                <a:latin typeface="宋体"/>
                <a:cs typeface="宋体"/>
              </a:rPr>
              <a:t>②</a:t>
            </a:r>
            <a:r>
              <a:rPr lang="zh-CN" altLang="zh-CN" b="1" kern="100" dirty="0">
                <a:latin typeface="Times New Roman"/>
                <a:ea typeface="方正细黑一简体"/>
                <a:cs typeface="Times New Roman"/>
              </a:rPr>
              <a:t>一份补贴一份爱，居民医保真实在。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454522"/>
            <a:ext cx="10975658" cy="4525963"/>
          </a:xfrm>
        </p:spPr>
        <p:txBody>
          <a:bodyPr/>
          <a:lstStyle/>
          <a:p>
            <a:pPr indent="713740" algn="ctr">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深化理解社会保障的功能</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436450964"/>
              </p:ext>
            </p:extLst>
          </p:nvPr>
        </p:nvGraphicFramePr>
        <p:xfrm>
          <a:off x="552972" y="2038698"/>
          <a:ext cx="11089231" cy="3840480"/>
        </p:xfrm>
        <a:graphic>
          <a:graphicData uri="http://schemas.openxmlformats.org/drawingml/2006/table">
            <a:tbl>
              <a:tblPr/>
              <a:tblGrid>
                <a:gridCol w="1728191"/>
                <a:gridCol w="3519114"/>
                <a:gridCol w="5841926"/>
              </a:tblGrid>
              <a:tr h="23210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功能</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路径</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目标</a:t>
                      </a:r>
                      <a:endParaRPr lang="zh-CN" sz="2800" kern="10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7655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稳定功</a:t>
                      </a:r>
                      <a:r>
                        <a:rPr lang="zh-CN" sz="2800" b="1" kern="100" dirty="0" smtClean="0">
                          <a:effectLst/>
                          <a:latin typeface="Times New Roman"/>
                          <a:ea typeface="方正细黑一简体"/>
                          <a:cs typeface="Times New Roman"/>
                        </a:rPr>
                        <a:t>能</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安全网</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防范和化解社会成员的生存危机</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保障他们的基本生活权利</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有效维护社会生活秩序的稳定、发挥民生保障安全网作用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如情境材料中，对困难群众、特困人员、低保对象、返贫致贫人口的资助，健全防范化解因病返贫致贫长效机制</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999712819"/>
              </p:ext>
            </p:extLst>
          </p:nvPr>
        </p:nvGraphicFramePr>
        <p:xfrm>
          <a:off x="681608" y="1783135"/>
          <a:ext cx="10816579" cy="2797993"/>
        </p:xfrm>
        <a:graphic>
          <a:graphicData uri="http://schemas.openxmlformats.org/drawingml/2006/table">
            <a:tbl>
              <a:tblPr/>
              <a:tblGrid>
                <a:gridCol w="1382198"/>
                <a:gridCol w="4393821"/>
                <a:gridCol w="5040560"/>
              </a:tblGrid>
              <a:tr h="2797993">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调节功能</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调节器</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国民收入再分配，发挥收入分配调节器作用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调节不同社会群体之间的利益关系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化解社会矛盾和冲突</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促进社会公平正义</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如情境材料中，完善依申请救助机制，对经相关部门认定核准身份的困难群众按规定实施分类救助</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159122" y="124959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287060083"/>
              </p:ext>
            </p:extLst>
          </p:nvPr>
        </p:nvGraphicFramePr>
        <p:xfrm>
          <a:off x="609600" y="1351087"/>
          <a:ext cx="11089231" cy="4094137"/>
        </p:xfrm>
        <a:graphic>
          <a:graphicData uri="http://schemas.openxmlformats.org/drawingml/2006/table">
            <a:tbl>
              <a:tblPr/>
              <a:tblGrid>
                <a:gridCol w="1671563"/>
                <a:gridCol w="2520280"/>
                <a:gridCol w="6897388"/>
              </a:tblGrid>
              <a:tr h="2782986">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互助功</a:t>
                      </a:r>
                      <a:r>
                        <a:rPr lang="zh-CN" sz="2800" b="1" kern="100" dirty="0" smtClean="0">
                          <a:effectLst/>
                          <a:latin typeface="Times New Roman"/>
                          <a:ea typeface="方正细黑一简体"/>
                          <a:cs typeface="Times New Roman"/>
                        </a:rPr>
                        <a:t>能</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en-US" sz="2800" b="1" kern="100" dirty="0" smtClean="0">
                          <a:effectLst/>
                          <a:latin typeface="Times New Roman"/>
                          <a:ea typeface="方正细黑一简体"/>
                          <a:cs typeface="Courier New"/>
                        </a:rPr>
                        <a:t>(</a:t>
                      </a:r>
                      <a:r>
                        <a:rPr lang="zh-CN" sz="2800" b="1" kern="100" dirty="0">
                          <a:effectLst/>
                          <a:latin typeface="Times New Roman"/>
                          <a:ea typeface="方正细黑一简体"/>
                          <a:cs typeface="Times New Roman"/>
                        </a:rPr>
                        <a:t>助推器</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风险分摊与责任共担。</a:t>
                      </a:r>
                      <a:r>
                        <a:rPr lang="zh-CN" sz="2800" b="1" kern="100" dirty="0">
                          <a:effectLst/>
                          <a:latin typeface="宋体"/>
                          <a:cs typeface="宋体"/>
                        </a:rPr>
                        <a:t>②</a:t>
                      </a:r>
                      <a:r>
                        <a:rPr lang="zh-CN" sz="2800" b="1" kern="100" dirty="0">
                          <a:effectLst/>
                          <a:latin typeface="Times New Roman"/>
                          <a:ea typeface="方正细黑一简体"/>
                          <a:cs typeface="Times New Roman"/>
                        </a:rPr>
                        <a:t>社会成员的自助与他助</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充分发挥社会互助共济功能，推动社会持续健康发展</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如情境材料中，做好与临时救助、慈善救助等的衔接，精准实施分层分类帮扶，合力防范因病返贫致贫风险</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1151">
                <a:tc gridSpan="3">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作为再分配调节机制的主要手段之一，健全多层次社会保障体系，能调节社会分配、保障人民生活、促进社会和谐稳定</a:t>
                      </a:r>
                      <a:endParaRPr lang="zh-CN" sz="2800" kern="100" dirty="0">
                        <a:effectLst/>
                        <a:latin typeface="宋体"/>
                        <a:cs typeface="Courier New"/>
                      </a:endParaRPr>
                    </a:p>
                  </a:txBody>
                  <a:tcPr marL="12434" marR="12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5" name="矩形 4"/>
          <p:cNvSpPr/>
          <p:nvPr/>
        </p:nvSpPr>
        <p:spPr>
          <a:xfrm>
            <a:off x="1129035" y="836713"/>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332656"/>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区分商业保险和社会保险</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748142136"/>
              </p:ext>
            </p:extLst>
          </p:nvPr>
        </p:nvGraphicFramePr>
        <p:xfrm>
          <a:off x="624979" y="1124744"/>
          <a:ext cx="10513168" cy="5349134"/>
        </p:xfrm>
        <a:graphic>
          <a:graphicData uri="http://schemas.openxmlformats.org/drawingml/2006/table">
            <a:tbl>
              <a:tblPr/>
              <a:tblGrid>
                <a:gridCol w="1596210"/>
                <a:gridCol w="4740494"/>
                <a:gridCol w="4176464"/>
              </a:tblGrid>
              <a:tr h="30173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项目</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商业保险</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社会保险</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性质</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自愿的市场行为</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具有强制性和福利性质</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5193">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经营目标</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追求利润</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保障社会成员的基本生活，维护社会稳定</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经营方式</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保险公司经营</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由国家经办</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费用来源</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全部由个人承担</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由国家、单位和个人分摊</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保障水平</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满足被保险人的较高层次的保险需求</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人身保险、财产保险</a:t>
                      </a:r>
                      <a:r>
                        <a:rPr lang="en-US" sz="2800" b="1" kern="100">
                          <a:effectLst/>
                          <a:latin typeface="Times New Roman"/>
                          <a:ea typeface="方正细黑一简体"/>
                          <a:cs typeface="Courier New"/>
                        </a:rPr>
                        <a:t>)</a:t>
                      </a:r>
                      <a:endParaRPr lang="zh-CN" sz="2800" kern="10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保障社会成员的基本生活需求</a:t>
                      </a:r>
                      <a:endParaRPr lang="zh-CN" sz="2800" kern="100" dirty="0">
                        <a:effectLst/>
                        <a:latin typeface="宋体"/>
                        <a:cs typeface="Courier New"/>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991269"/>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全面把握社会保障体系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447693603"/>
              </p:ext>
            </p:extLst>
          </p:nvPr>
        </p:nvGraphicFramePr>
        <p:xfrm>
          <a:off x="408957" y="1927373"/>
          <a:ext cx="11161238" cy="3560588"/>
        </p:xfrm>
        <a:graphic>
          <a:graphicData uri="http://schemas.openxmlformats.org/drawingml/2006/table">
            <a:tbl>
              <a:tblPr/>
              <a:tblGrid>
                <a:gridCol w="1092616"/>
                <a:gridCol w="1706463"/>
                <a:gridCol w="1089351"/>
                <a:gridCol w="3672408"/>
                <a:gridCol w="3600400"/>
              </a:tblGrid>
              <a:tr h="712117">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 </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地位</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主体</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保障对象</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内容或作用</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847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社会保险</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我国社会保障体系的核心</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单</a:t>
                      </a:r>
                      <a:r>
                        <a:rPr lang="zh-CN" sz="2800" b="1" kern="100" dirty="0">
                          <a:effectLst/>
                          <a:latin typeface="Times New Roman"/>
                          <a:ea typeface="方正细黑一简体"/>
                          <a:cs typeface="Times New Roman"/>
                        </a:rPr>
                        <a:t>位</a:t>
                      </a:r>
                      <a:r>
                        <a:rPr lang="zh-CN" sz="2800" b="1" kern="100" dirty="0" smtClean="0">
                          <a:effectLst/>
                          <a:latin typeface="Times New Roman"/>
                          <a:ea typeface="方正细黑一简体"/>
                          <a:cs typeface="Times New Roman"/>
                        </a:rPr>
                        <a:t>、</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个</a:t>
                      </a:r>
                      <a:r>
                        <a:rPr lang="zh-CN" sz="2800" b="1" kern="100" dirty="0">
                          <a:effectLst/>
                          <a:latin typeface="Times New Roman"/>
                          <a:ea typeface="方正细黑一简体"/>
                          <a:cs typeface="Times New Roman"/>
                        </a:rPr>
                        <a:t>人</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保障公民在年老、疾病、工伤、失业、生育等情况下依法从国家和社会获得物质帮助</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基本养老保险、基本医疗保险、工伤保险、失业保险、生育保险等</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171628249"/>
              </p:ext>
            </p:extLst>
          </p:nvPr>
        </p:nvGraphicFramePr>
        <p:xfrm>
          <a:off x="480963" y="1252696"/>
          <a:ext cx="11176619" cy="4480560"/>
        </p:xfrm>
        <a:graphic>
          <a:graphicData uri="http://schemas.openxmlformats.org/drawingml/2006/table">
            <a:tbl>
              <a:tblPr/>
              <a:tblGrid>
                <a:gridCol w="853165"/>
                <a:gridCol w="1322454"/>
                <a:gridCol w="1224136"/>
                <a:gridCol w="2736304"/>
                <a:gridCol w="5040560"/>
              </a:tblGrid>
              <a:tr h="1077610">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社会救助</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最先形成的、历史最悠久</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政府通过国民收入再分配</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对无法维持最低生活水平的公民给予无偿帮助</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保障其最低生活水平。保障社会成员生活安全和生存权利的最后一道防线。例如，灾害救助、最低生活保障</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低保</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9849">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社会福利</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最高层次的社会保障</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政府和社会</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老年人、残疾人、妇女、儿童和其他社会成员</a:t>
                      </a:r>
                      <a:endParaRPr lang="zh-CN" sz="2800" kern="10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满足社会成员的生活需要并促使其生活质量不断得到改善和提高</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000496" y="666313"/>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854971662"/>
              </p:ext>
            </p:extLst>
          </p:nvPr>
        </p:nvGraphicFramePr>
        <p:xfrm>
          <a:off x="1417067" y="1844824"/>
          <a:ext cx="9376419" cy="2952328"/>
        </p:xfrm>
        <a:graphic>
          <a:graphicData uri="http://schemas.openxmlformats.org/drawingml/2006/table">
            <a:tbl>
              <a:tblPr/>
              <a:tblGrid>
                <a:gridCol w="943840"/>
                <a:gridCol w="1231779"/>
                <a:gridCol w="1296144"/>
                <a:gridCol w="1584176"/>
                <a:gridCol w="4320480"/>
              </a:tblGrid>
              <a:tr h="2952328">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社会优抚</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特殊社会保障</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国家和社会</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现役军人、复员退伍军人以及军烈属</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实行物质照顾、生活和工作安置、精神抚慰。具有褒扬性、补偿性、优待性、综合性等特</a:t>
                      </a:r>
                      <a:r>
                        <a:rPr lang="zh-CN" sz="2800" b="1" kern="100" dirty="0" smtClean="0">
                          <a:effectLst/>
                          <a:latin typeface="Times New Roman"/>
                          <a:ea typeface="方正细黑一简体"/>
                          <a:cs typeface="Times New Roman"/>
                        </a:rPr>
                        <a:t>点</a:t>
                      </a:r>
                      <a:endParaRPr lang="zh-CN" sz="2800" kern="100" dirty="0">
                        <a:effectLst/>
                        <a:latin typeface="宋体"/>
                        <a:cs typeface="Courier New"/>
                      </a:endParaRPr>
                    </a:p>
                  </a:txBody>
                  <a:tcPr marL="11546" marR="11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921123" y="126876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27177"/>
            <a:ext cx="10975658" cy="6542184"/>
          </a:xfrm>
        </p:spPr>
        <p:txBody>
          <a:bodyPr>
            <a:normAutofit lnSpcReduction="10000"/>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社会保障通过初次分配的形式调节不同社会群体之间的利益关系，促进社会公平正义。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社会保障通过再分配的形式调节不同社会群体之间的利益关系，促进社会公平正义。</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社会保险、社会救助、社会福利、社会优抚是社会保障的全部内容。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社会保障主要由社会保险、社会救助、社会福利、社会优抚组成，还包括其他社会保障形式</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barn(inVertical)">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750095"/>
          </a:xfrm>
        </p:spPr>
        <p:txBody>
          <a:bodyPr>
            <a:norm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我国社会保障主要由社会保险、社会救助、社会福利、社会优抚组成，其中社会救助是我国社会保障体系的核心。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社会保险是我国社会保障体系的核心。</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惠厦保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是由厦门市政府指导并监督，</a:t>
            </a:r>
            <a:r>
              <a:rPr lang="en-US" altLang="zh-CN" b="1" kern="100" dirty="0">
                <a:latin typeface="Times New Roman"/>
                <a:ea typeface="方正细黑一简体"/>
                <a:cs typeface="Courier New"/>
              </a:rPr>
              <a:t>9</a:t>
            </a:r>
            <a:r>
              <a:rPr lang="zh-CN" altLang="zh-CN" b="1" kern="100" dirty="0">
                <a:latin typeface="Times New Roman"/>
                <a:ea typeface="方正细黑一简体"/>
                <a:cs typeface="Times New Roman"/>
              </a:rPr>
              <a:t>家保险公司联合承保的一款普惠型商业医疗保险。这款保险具有强制性和福利性质，费用由国家、单位和个人分摊。</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惠厦保是一款普惠型的商业医疗保险，不具有强制性和福利性质，费用由投保人个人承担</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25783" y="1556792"/>
            <a:ext cx="10528388" cy="3661868"/>
          </a:xfrm>
        </p:spPr>
        <p:txBody>
          <a:bodyPr/>
          <a:lstStyle/>
          <a:p>
            <a:pPr indent="0" algn="just">
              <a:lnSpc>
                <a:spcPct val="200000"/>
              </a:lnSpc>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社会救助是最高层次的社会保障。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lnSpc>
                <a:spcPct val="200000"/>
              </a:lnSpc>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社会救助是保障社会成员生活安全和生存权利的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最后一道防线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，社会福利是最高层次的社会保障。</a:t>
            </a:r>
            <a:endParaRPr lang="zh-CN" altLang="zh-CN" sz="1050" kern="100" dirty="0">
              <a:latin typeface="宋体"/>
              <a:cs typeface="Courier New"/>
            </a:endParaRPr>
          </a:p>
          <a:p>
            <a:pPr indent="0">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59225"/>
            <a:ext cx="10975658" cy="5678088"/>
          </a:xfrm>
        </p:spPr>
        <p:txBody>
          <a:bodyPr>
            <a:normAutofit/>
          </a:bodyPr>
          <a:lstStyle/>
          <a:p>
            <a:pPr indent="713740" algn="just">
              <a:tabLst>
                <a:tab pos="5295900"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529590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P49</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小韩：我每个月都缴纳基本养老保险、基本医疗保险、失业保险，将来有保障，心里踏实多了！</a:t>
            </a:r>
            <a:endParaRPr lang="zh-CN" altLang="zh-CN" sz="1050" kern="100" dirty="0">
              <a:latin typeface="宋体"/>
              <a:cs typeface="Courier New"/>
            </a:endParaRPr>
          </a:p>
          <a:p>
            <a:pPr indent="713740" algn="just">
              <a:tabLst>
                <a:tab pos="5295900" algn="l"/>
              </a:tabLst>
            </a:pPr>
            <a:r>
              <a:rPr lang="zh-CN" altLang="zh-CN" b="1" kern="100" dirty="0">
                <a:latin typeface="Times New Roman"/>
                <a:ea typeface="方正细黑一简体"/>
                <a:cs typeface="Times New Roman"/>
              </a:rPr>
              <a:t>老杨：我以前有病不敢看，现在不怕上医院啦！城乡居民医保保障范围扩大，大病保险起付线降低，也不担心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病根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穷根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了。</a:t>
            </a:r>
            <a:endParaRPr lang="zh-CN" altLang="zh-CN" sz="1050" kern="100" dirty="0">
              <a:latin typeface="宋体"/>
              <a:cs typeface="Courier New"/>
            </a:endParaRPr>
          </a:p>
          <a:p>
            <a:pPr indent="713740" algn="just">
              <a:tabLst>
                <a:tab pos="5295900" algn="l"/>
              </a:tabLst>
            </a:pPr>
            <a:r>
              <a:rPr lang="zh-CN" altLang="zh-CN" b="1" kern="100" dirty="0">
                <a:latin typeface="Times New Roman"/>
                <a:ea typeface="方正细黑一简体"/>
                <a:cs typeface="Times New Roman"/>
              </a:rPr>
              <a:t>以上两人对话谈到的社会保障形式是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529590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．社会保险</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．社会救助</a:t>
            </a:r>
            <a:endParaRPr lang="zh-CN" altLang="zh-CN" sz="1050" kern="100" dirty="0">
              <a:latin typeface="宋体"/>
              <a:cs typeface="Courier New"/>
            </a:endParaRPr>
          </a:p>
          <a:p>
            <a:pPr indent="713740" algn="just">
              <a:tabLst>
                <a:tab pos="529590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．社会福利</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．社会优抚</a:t>
            </a:r>
            <a:endParaRPr lang="zh-CN" altLang="zh-CN" sz="1050" kern="100" dirty="0">
              <a:latin typeface="宋体"/>
              <a:cs typeface="Courier New"/>
            </a:endParaRPr>
          </a:p>
          <a:p>
            <a:pPr>
              <a:tabLst>
                <a:tab pos="5295900" algn="l"/>
              </a:tabLst>
            </a:pP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567337"/>
            <a:ext cx="10975658" cy="3661864"/>
          </a:xfrm>
        </p:spPr>
        <p:txBody>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社会保险是指国家通过法律强制实施，为工薪劳动者在年老、疾病、生育、失业以及遭受职业伤害的情况下，提供必要的物质帮助的制度，</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P50</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solidFill>
                  <a:srgbClr val="7030A0"/>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中华优秀传统文化中蕴含着丰富的社会保障思想。《礼记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礼运》中指出：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大道之行也，天下为公，选贤与能，讲信修睦。故人不独亲其亲，不独子其子，使老有所终，壮有所用，幼有所长，矜、寡、孤、独、废疾者皆有所养。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这表明社会保障</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是国家依法建立，由个人承担主要责任的社会保障体系　</a:t>
            </a:r>
            <a:r>
              <a:rPr lang="zh-CN" altLang="zh-CN" b="1" kern="100" dirty="0">
                <a:latin typeface="宋体"/>
                <a:cs typeface="宋体"/>
              </a:rPr>
              <a:t>②</a:t>
            </a:r>
            <a:r>
              <a:rPr lang="zh-CN" altLang="zh-CN" b="1" kern="100" dirty="0">
                <a:latin typeface="Times New Roman"/>
                <a:ea typeface="方正细黑一简体"/>
                <a:cs typeface="Times New Roman"/>
              </a:rPr>
              <a:t>通过风险分摊与责任共担，充分发挥社会互助共济功能　</a:t>
            </a:r>
            <a:r>
              <a:rPr lang="zh-CN" altLang="zh-CN" b="1" kern="100" dirty="0">
                <a:latin typeface="宋体"/>
                <a:cs typeface="宋体"/>
              </a:rPr>
              <a:t>③</a:t>
            </a:r>
            <a:r>
              <a:rPr lang="zh-CN" altLang="zh-CN" b="1" kern="100" dirty="0">
                <a:latin typeface="Times New Roman"/>
                <a:ea typeface="方正细黑一简体"/>
                <a:cs typeface="Times New Roman"/>
              </a:rPr>
              <a:t>可以调节不同社会群体之间的利益关系，越高越好　</a:t>
            </a:r>
            <a:r>
              <a:rPr lang="zh-CN" altLang="zh-CN" b="1" kern="100" dirty="0">
                <a:latin typeface="宋体"/>
                <a:cs typeface="宋体"/>
              </a:rPr>
              <a:t>④</a:t>
            </a:r>
            <a:r>
              <a:rPr lang="zh-CN" altLang="zh-CN" b="1" kern="100" dirty="0">
                <a:latin typeface="Times New Roman"/>
                <a:ea typeface="方正细黑一简体"/>
                <a:cs typeface="Times New Roman"/>
              </a:rPr>
              <a:t>能够化解社会矛盾，有效维护社会生活秩序的稳定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smtClean="0">
                <a:latin typeface="宋体"/>
                <a:cs typeface="宋体"/>
              </a:rPr>
              <a:t>①③</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②④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7" y="919265"/>
            <a:ext cx="11377262" cy="4958008"/>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社会保障是国家依法建立，由政府和社会承担主要责任的社会保障体系，</a:t>
            </a:r>
            <a:r>
              <a:rPr lang="zh-CN" altLang="zh-CN" b="1" kern="100" dirty="0">
                <a:latin typeface="宋体"/>
                <a:cs typeface="宋体"/>
              </a:rPr>
              <a:t>①</a:t>
            </a:r>
            <a:r>
              <a:rPr lang="zh-CN" altLang="zh-CN" b="1" kern="100" dirty="0">
                <a:latin typeface="Times New Roman"/>
                <a:ea typeface="方正细黑一简体"/>
                <a:cs typeface="Times New Roman"/>
              </a:rPr>
              <a:t>错误；材料中《礼记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礼运》的内容表明社会保障通过风险分摊与责任共担，充分发挥社会互助共济功能，能够化解社会矛盾，有效维护社会生活秩序的稳定，</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；社会保障并非越高越好，要坚持社会保障水平与经济社会发展相适应，</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847258"/>
            <a:ext cx="10975658" cy="5102022"/>
          </a:xfrm>
        </p:spPr>
        <p:txBody>
          <a:bodyPr>
            <a:no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印证题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城市定制型商业医疗保险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又称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，是商业保险参与多层次医保体系的制度创新，也是促进实现共同富裕的一项重要实践。截至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月中旬，</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年惠民保已在</a:t>
            </a:r>
            <a:r>
              <a:rPr lang="en-US" altLang="zh-CN" b="1" kern="100" dirty="0">
                <a:latin typeface="Times New Roman"/>
                <a:ea typeface="方正细黑一简体"/>
                <a:cs typeface="Courier New"/>
              </a:rPr>
              <a:t>22</a:t>
            </a:r>
            <a:r>
              <a:rPr lang="zh-CN" altLang="zh-CN" b="1" kern="100" dirty="0">
                <a:latin typeface="Times New Roman"/>
                <a:ea typeface="方正细黑一简体"/>
                <a:cs typeface="Times New Roman"/>
              </a:rPr>
              <a:t>省</a:t>
            </a:r>
            <a:r>
              <a:rPr lang="en-US" altLang="zh-CN" b="1" kern="100" dirty="0">
                <a:latin typeface="Times New Roman"/>
                <a:ea typeface="方正细黑一简体"/>
                <a:cs typeface="Courier New"/>
              </a:rPr>
              <a:t>63</a:t>
            </a:r>
            <a:r>
              <a:rPr lang="zh-CN" altLang="zh-CN" b="1" kern="100" dirty="0">
                <a:latin typeface="Times New Roman"/>
                <a:ea typeface="方正细黑一简体"/>
                <a:cs typeface="Times New Roman"/>
              </a:rPr>
              <a:t>地推出</a:t>
            </a:r>
            <a:r>
              <a:rPr lang="en-US" altLang="zh-CN" b="1" kern="100" dirty="0">
                <a:latin typeface="Times New Roman"/>
                <a:ea typeface="方正细黑一简体"/>
                <a:cs typeface="Courier New"/>
              </a:rPr>
              <a:t>94</a:t>
            </a:r>
            <a:r>
              <a:rPr lang="zh-CN" altLang="zh-CN" b="1" kern="100" dirty="0">
                <a:latin typeface="Times New Roman"/>
                <a:ea typeface="方正细黑一简体"/>
                <a:cs typeface="Times New Roman"/>
              </a:rPr>
              <a:t>款产品，覆盖超</a:t>
            </a:r>
            <a:r>
              <a:rPr lang="en-US" altLang="zh-CN" b="1" kern="100" dirty="0">
                <a:latin typeface="Times New Roman"/>
                <a:ea typeface="方正细黑一简体"/>
                <a:cs typeface="Courier New"/>
              </a:rPr>
              <a:t>2 500</a:t>
            </a:r>
            <a:r>
              <a:rPr lang="zh-CN" altLang="zh-CN" b="1" kern="100" dirty="0">
                <a:latin typeface="Times New Roman"/>
                <a:ea typeface="方正细黑一简体"/>
                <a:cs typeface="Times New Roman"/>
              </a:rPr>
              <a:t>万人次，保费收入</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亿元。</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火爆的原因在于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能够缓解老百姓医疗负担，具有较好的民众和市场基础</a:t>
            </a:r>
            <a:endParaRPr lang="zh-CN" altLang="zh-CN"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属于商业保险，但是其保险费用由国家、单位和个人分</a:t>
            </a:r>
            <a:r>
              <a:rPr lang="zh-CN" altLang="zh-CN" b="1" kern="100" dirty="0" smtClean="0">
                <a:latin typeface="Times New Roman"/>
                <a:ea typeface="方正细黑一简体"/>
                <a:cs typeface="Times New Roman"/>
              </a:rPr>
              <a:t>摊</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841005" y="1495329"/>
            <a:ext cx="10513166" cy="3805880"/>
          </a:xfrm>
        </p:spPr>
        <p:txBody>
          <a:bodyPr/>
          <a:lstStyle/>
          <a:p>
            <a:pPr indent="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作为基本医疗保险的补充，门槛低，能够为参保人提供更高层次的医疗费用报销</a:t>
            </a:r>
            <a:endParaRPr lang="zh-CN" altLang="zh-CN" kern="100" dirty="0">
              <a:latin typeface="宋体"/>
              <a:cs typeface="Courier New"/>
            </a:endParaRPr>
          </a:p>
          <a:p>
            <a:pPr indent="0" algn="just">
              <a:tabLst>
                <a:tab pos="2610485" algn="l"/>
              </a:tabLst>
            </a:pPr>
            <a:r>
              <a:rPr lang="zh-CN" altLang="zh-CN" b="1" kern="100" dirty="0" smtClean="0">
                <a:latin typeface="宋体"/>
                <a:cs typeface="宋体"/>
              </a:rPr>
              <a:t>④</a:t>
            </a:r>
            <a:r>
              <a:rPr lang="zh-CN" altLang="zh-CN" b="1" kern="100" dirty="0">
                <a:latin typeface="Times New Roman"/>
                <a:ea typeface="方正细黑一简体"/>
                <a:cs typeface="Times New Roman"/>
              </a:rPr>
              <a:t>能够保障社会成员的基本生活需求，有利于维护社会稳定</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kern="100" dirty="0">
              <a:latin typeface="宋体"/>
              <a:cs typeface="Courier New"/>
            </a:endParaRPr>
          </a:p>
          <a:p>
            <a:pPr indent="0"/>
            <a:endParaRPr lang="zh-CN" altLang="en-US" dirty="0"/>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是商业保险参与多层次医保体系的制度创新，能够缓解老百姓医疗负担，具有较好的民众和市场基础，这是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火爆的原因，</a:t>
            </a:r>
            <a:r>
              <a:rPr lang="zh-CN" altLang="zh-CN" b="1" kern="100" dirty="0">
                <a:latin typeface="宋体"/>
                <a:cs typeface="宋体"/>
              </a:rPr>
              <a:t>①</a:t>
            </a:r>
            <a:r>
              <a:rPr lang="zh-CN" altLang="zh-CN" b="1" kern="100" dirty="0">
                <a:latin typeface="Times New Roman"/>
                <a:ea typeface="方正细黑一简体"/>
                <a:cs typeface="Times New Roman"/>
              </a:rPr>
              <a:t>当选；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属于商业保险，保险费用由投保人个人承担，</a:t>
            </a:r>
            <a:r>
              <a:rPr lang="zh-CN" altLang="zh-CN" b="1" kern="100" dirty="0">
                <a:latin typeface="宋体"/>
                <a:cs typeface="宋体"/>
              </a:rPr>
              <a:t>②</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是商业保险参与多层次医保体系的制度创新，作为基本医疗保险的补充，价格较低，门槛低，能够为参保人提供更高层次的医疗费用报销，这也是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火爆的原因，</a:t>
            </a:r>
            <a:r>
              <a:rPr lang="zh-CN" altLang="zh-CN" b="1" kern="100" dirty="0">
                <a:latin typeface="宋体"/>
                <a:cs typeface="宋体"/>
              </a:rPr>
              <a:t>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；社会保险能够保障社会成员的基本生活需求，有利于维护社会稳定，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惠民保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属于商业保险，</a:t>
            </a:r>
            <a:r>
              <a:rPr lang="zh-CN" altLang="zh-CN" b="1" kern="100" dirty="0">
                <a:latin typeface="宋体"/>
                <a:cs typeface="宋体"/>
              </a:rPr>
              <a:t>④</a:t>
            </a:r>
            <a:r>
              <a:rPr lang="zh-CN" altLang="zh-CN" b="1" kern="100" dirty="0">
                <a:latin typeface="Times New Roman"/>
                <a:ea typeface="方正细黑一简体"/>
                <a:cs typeface="Times New Roman"/>
              </a:rPr>
              <a:t>不当选</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919265"/>
            <a:ext cx="10975658" cy="4958008"/>
          </a:xfrm>
        </p:spPr>
        <p:txBody>
          <a:bodyPr/>
          <a:lstStyle/>
          <a:p>
            <a:pPr indent="713740" algn="ctr">
              <a:tabLst>
                <a:tab pos="2610485" algn="l"/>
              </a:tabLst>
            </a:pPr>
            <a:r>
              <a:rPr lang="zh-CN" altLang="zh-CN" b="1" kern="100" dirty="0">
                <a:solidFill>
                  <a:srgbClr val="0000FF"/>
                </a:solidFill>
                <a:latin typeface="Times New Roman"/>
                <a:ea typeface="方正细黑一简体"/>
                <a:cs typeface="Times New Roman"/>
              </a:rPr>
              <a:t>目题逐解</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完善社会保障体系</a:t>
            </a:r>
            <a:endParaRPr lang="zh-CN" altLang="zh-CN" sz="1050" kern="100" dirty="0">
              <a:solidFill>
                <a:srgbClr val="0000FF"/>
              </a:solidFill>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主干知识的理解、识记</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smtClean="0">
                <a:latin typeface="Times New Roman"/>
                <a:ea typeface="方正细黑一简体"/>
                <a:cs typeface="Times New Roman"/>
              </a:rPr>
              <a:t>．</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每</a:t>
            </a:r>
            <a:r>
              <a:rPr lang="zh-CN" altLang="zh-CN" b="1" kern="100" dirty="0">
                <a:latin typeface="Times New Roman"/>
                <a:ea typeface="方正细黑一简体"/>
                <a:cs typeface="Times New Roman"/>
              </a:rPr>
              <a:t>个公民并确保其享受相应的社会保障权益。</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．既要尽力而为，又</a:t>
            </a:r>
            <a:r>
              <a:rPr lang="zh-CN" altLang="zh-CN" b="1" kern="100" dirty="0" smtClean="0">
                <a:latin typeface="Times New Roman"/>
                <a:ea typeface="方正细黑一简体"/>
                <a:cs typeface="Times New Roman"/>
              </a:rPr>
              <a:t>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要坚持社会保障水平与经济社会发展相适应。</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．做</a:t>
            </a:r>
            <a:r>
              <a:rPr lang="zh-CN" altLang="zh-CN" b="1" kern="100" dirty="0" smtClean="0">
                <a:latin typeface="Times New Roman"/>
                <a:ea typeface="方正细黑一简体"/>
                <a:cs typeface="Times New Roman"/>
              </a:rPr>
              <a:t>到</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必须明确各方的权利与责任，严格依法监管。</a:t>
            </a:r>
            <a:endParaRPr lang="zh-CN" altLang="zh-CN" sz="1050" kern="100" dirty="0">
              <a:latin typeface="宋体"/>
              <a:cs typeface="Courier New"/>
            </a:endParaRPr>
          </a:p>
          <a:p>
            <a:endParaRPr lang="zh-CN" altLang="en-US" dirty="0"/>
          </a:p>
        </p:txBody>
      </p:sp>
      <p:sp>
        <p:nvSpPr>
          <p:cNvPr id="3" name="矩形 2"/>
          <p:cNvSpPr/>
          <p:nvPr/>
        </p:nvSpPr>
        <p:spPr>
          <a:xfrm>
            <a:off x="1921123" y="249289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公平对待</a:t>
            </a:r>
            <a:endParaRPr lang="zh-CN" altLang="en-US" dirty="0"/>
          </a:p>
        </p:txBody>
      </p:sp>
      <p:sp>
        <p:nvSpPr>
          <p:cNvPr id="5" name="矩形 4"/>
          <p:cNvSpPr/>
          <p:nvPr/>
        </p:nvSpPr>
        <p:spPr>
          <a:xfrm>
            <a:off x="5190298" y="3212976"/>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量力而行</a:t>
            </a:r>
            <a:endParaRPr lang="zh-CN" altLang="en-US" dirty="0"/>
          </a:p>
        </p:txBody>
      </p:sp>
      <p:sp>
        <p:nvSpPr>
          <p:cNvPr id="6" name="矩形 5"/>
          <p:cNvSpPr/>
          <p:nvPr/>
        </p:nvSpPr>
        <p:spPr>
          <a:xfrm>
            <a:off x="2734807" y="4581128"/>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权责清晰</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．完善覆盖全民的社会保障体系</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原则、要求：坚</a:t>
            </a:r>
            <a:r>
              <a:rPr lang="zh-CN" altLang="zh-CN" b="1" kern="100" dirty="0" smtClean="0">
                <a:latin typeface="Times New Roman"/>
                <a:ea typeface="方正细黑一简体"/>
                <a:cs typeface="Times New Roman"/>
              </a:rPr>
              <a:t>持</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原</a:t>
            </a:r>
            <a:r>
              <a:rPr lang="zh-CN" altLang="zh-CN" b="1" kern="100" dirty="0">
                <a:latin typeface="Times New Roman"/>
                <a:ea typeface="方正细黑一简体"/>
                <a:cs typeface="Times New Roman"/>
              </a:rPr>
              <a:t>则，按照兜底线、织密网、建机制的要求。</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目标：加快健全覆盖全民、统筹城乡</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u="sng" kern="100" dirty="0" smtClean="0">
                <a:latin typeface="Times New Roman"/>
                <a:ea typeface="方正细黑一简体"/>
                <a:cs typeface="Times New Roman"/>
              </a:rPr>
              <a:t>                </a:t>
            </a:r>
            <a:r>
              <a:rPr lang="zh-CN" altLang="zh-CN" b="1" kern="100" dirty="0" smtClean="0">
                <a:latin typeface="Times New Roman"/>
                <a:ea typeface="方正细黑一简体"/>
                <a:cs typeface="Times New Roman"/>
              </a:rPr>
              <a:t>、</a:t>
            </a:r>
            <a:r>
              <a:rPr lang="zh-CN" altLang="zh-CN" b="1" kern="100" dirty="0">
                <a:latin typeface="Times New Roman"/>
                <a:ea typeface="方正细黑一简体"/>
                <a:cs typeface="Times New Roman"/>
              </a:rPr>
              <a:t>安全规范、可持续的多层次社会保障体系。</a:t>
            </a:r>
            <a:endParaRPr lang="zh-CN" altLang="zh-CN" sz="1050" kern="100" dirty="0">
              <a:latin typeface="宋体"/>
              <a:cs typeface="Courier New"/>
            </a:endParaRPr>
          </a:p>
          <a:p>
            <a:endParaRPr lang="zh-CN" altLang="en-US" dirty="0"/>
          </a:p>
        </p:txBody>
      </p:sp>
      <p:sp>
        <p:nvSpPr>
          <p:cNvPr id="3" name="矩形 2"/>
          <p:cNvSpPr/>
          <p:nvPr/>
        </p:nvSpPr>
        <p:spPr>
          <a:xfrm>
            <a:off x="4801443" y="198884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应保尽保</a:t>
            </a:r>
            <a:endParaRPr lang="zh-CN" altLang="en-US" dirty="0"/>
          </a:p>
        </p:txBody>
      </p:sp>
      <p:sp>
        <p:nvSpPr>
          <p:cNvPr id="5" name="矩形 4"/>
          <p:cNvSpPr/>
          <p:nvPr/>
        </p:nvSpPr>
        <p:spPr>
          <a:xfrm>
            <a:off x="8041803" y="3356992"/>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简体"/>
                <a:cs typeface="Times New Roman"/>
              </a:rPr>
              <a:t>公平统一</a:t>
            </a:r>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52971" y="116632"/>
            <a:ext cx="10975658" cy="4525963"/>
          </a:xfrm>
        </p:spPr>
        <p:txBody>
          <a:bodyPr/>
          <a:lstStyle/>
          <a:p>
            <a:pPr indent="713740" algn="just">
              <a:tabLst>
                <a:tab pos="2610485" algn="l"/>
              </a:tabLst>
            </a:pPr>
            <a:r>
              <a:rPr lang="zh-CN" altLang="zh-CN" b="1" kern="100" dirty="0">
                <a:solidFill>
                  <a:srgbClr val="31849B"/>
                </a:solidFill>
                <a:latin typeface="Times New Roman"/>
                <a:ea typeface="方正细黑一简体"/>
                <a:cs typeface="Times New Roman"/>
              </a:rPr>
              <a:t>微点拨</a:t>
            </a:r>
            <a:r>
              <a:rPr lang="zh-CN" altLang="zh-CN" b="1" kern="100" dirty="0">
                <a:latin typeface="Times New Roman"/>
                <a:ea typeface="方正细黑一简体"/>
                <a:cs typeface="Times New Roman"/>
              </a:rPr>
              <a:t>：目标解读</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365286363"/>
              </p:ext>
            </p:extLst>
          </p:nvPr>
        </p:nvGraphicFramePr>
        <p:xfrm>
          <a:off x="985020" y="836712"/>
          <a:ext cx="10225136" cy="5760720"/>
        </p:xfrm>
        <a:graphic>
          <a:graphicData uri="http://schemas.openxmlformats.org/drawingml/2006/table">
            <a:tbl>
              <a:tblPr/>
              <a:tblGrid>
                <a:gridCol w="1810996"/>
                <a:gridCol w="8414140"/>
              </a:tblGrid>
              <a:tr h="125198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覆盖全民</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要把所有符合条件的人员都纳入社会保障体系中来，不分城乡，不分年龄，不分职业，一个都不能少</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63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统筹城乡</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要稳步推进城乡保障制度和管理服务的一体化建设</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633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公平统一</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城乡之间，地区之间，群体之间的收入关系均衡、平等、公正和透明，基础养老金实行全国统筹，城乡医保制度与管理的整合等</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1981">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安全规范</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强调社保制度安全可靠、规范运行，这才能为人民群众提供稳定预期和充分的保障，才能实现可持续发展</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632">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可持续</a:t>
                      </a:r>
                      <a:endParaRPr lang="zh-CN" sz="2800" kern="10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强调制度要着眼长远、安全、可持续</a:t>
                      </a:r>
                      <a:endParaRPr lang="zh-CN" sz="2800" kern="100" dirty="0">
                        <a:effectLst/>
                        <a:latin typeface="宋体"/>
                        <a:cs typeface="Courier New"/>
                      </a:endParaRPr>
                    </a:p>
                  </a:txBody>
                  <a:tcPr marL="28525" marR="285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重难问题的探究、释解</a:t>
            </a:r>
            <a:endParaRPr lang="zh-CN" altLang="zh-CN" sz="1050" kern="100" dirty="0">
              <a:latin typeface="宋体"/>
              <a:cs typeface="Courier New"/>
            </a:endParaRPr>
          </a:p>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议题材料</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ctr">
              <a:tabLst>
                <a:tab pos="2610485" algn="l"/>
              </a:tabLst>
            </a:pPr>
            <a:r>
              <a:rPr lang="zh-CN" altLang="zh-CN" b="1" kern="100" dirty="0">
                <a:solidFill>
                  <a:srgbClr val="7030A0"/>
                </a:solidFill>
                <a:latin typeface="Times New Roman"/>
                <a:ea typeface="方正细黑一简体"/>
                <a:cs typeface="Times New Roman"/>
              </a:rPr>
              <a:t>织密社会保障安全网　为人民生活安康托底</a:t>
            </a:r>
            <a:endParaRPr lang="zh-CN" altLang="zh-CN" sz="1050" kern="100" dirty="0">
              <a:latin typeface="宋体"/>
              <a:cs typeface="Courier New"/>
            </a:endParaRPr>
          </a:p>
          <a:p>
            <a:pPr indent="713740" algn="just">
              <a:tabLst>
                <a:tab pos="2610485" algn="l"/>
              </a:tabLst>
            </a:pPr>
            <a:r>
              <a:rPr lang="zh-CN" altLang="zh-CN" b="1" kern="100" dirty="0">
                <a:latin typeface="Times New Roman"/>
                <a:ea typeface="方正细黑一简体"/>
                <a:cs typeface="Times New Roman"/>
              </a:rPr>
              <a:t>习近平总书记指出，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要在推动社会保障事业高质量发展上持续用力，织密社会保障安全网，为人民生活安康托底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750095"/>
          </a:xfrm>
        </p:spPr>
        <p:txBody>
          <a:bodyPr>
            <a:normAutofit/>
          </a:bodyPr>
          <a:lstStyle/>
          <a:p>
            <a:r>
              <a:rPr lang="zh-CN" altLang="zh-CN" b="1" kern="100" dirty="0">
                <a:latin typeface="Times New Roman"/>
                <a:ea typeface="方正细黑一简体"/>
                <a:cs typeface="Times New Roman"/>
              </a:rPr>
              <a:t>我国已经建成了世界上规模最大的社会保障体系，让人民群众更多地分享到经济社会发展成果。但是，我国社会保障体系发展也面临新的国内外形势和可持续发展的挑战。主要包括：相对贫困和脱贫后的返贫问题依然严重、经济下行压力较大对就业和财政的影响不容小觑、人口老龄化与养老服务供给的矛盾将十分突出、社会保障面临使救助对象过上体面生活和缩小收入差距的新要求、公平共享理念成为提升社会保障治理能力的内在机理、城镇化加速及人口跨区域快速流动与社会保障服务的便利可及性较弱矛盾突出。　</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31233"/>
            <a:ext cx="10975658" cy="5534072"/>
          </a:xfrm>
        </p:spPr>
        <p:txBody>
          <a:bodyPr>
            <a:normAutofit/>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r>
              <a:rPr lang="zh-CN" altLang="zh-CN" b="1" kern="100" dirty="0">
                <a:latin typeface="Times New Roman"/>
                <a:ea typeface="方正细黑一简体"/>
                <a:cs typeface="Times New Roman"/>
              </a:rPr>
              <a:t>　结合材料，运用《经济与社会》的知识，说明如何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织密社会保障安全网，为人民生活安康托底</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推动经济持续健康发展，为完善社会保障体系奠定基础。</a:t>
            </a:r>
            <a:r>
              <a:rPr lang="zh-CN" altLang="zh-CN" b="1" kern="100" dirty="0">
                <a:latin typeface="宋体"/>
                <a:cs typeface="宋体"/>
              </a:rPr>
              <a:t>②</a:t>
            </a:r>
            <a:r>
              <a:rPr lang="zh-CN" altLang="zh-CN" b="1" kern="100" dirty="0">
                <a:latin typeface="Times New Roman"/>
                <a:ea typeface="方正细黑一简体"/>
                <a:cs typeface="Times New Roman"/>
              </a:rPr>
              <a:t>公平对待每个公民并确保其享受相应的社会保障权益，更好地维护弱势群体的利益，缩小贫富差距。</a:t>
            </a:r>
            <a:r>
              <a:rPr lang="zh-CN" altLang="zh-CN" b="1" kern="100" dirty="0">
                <a:latin typeface="宋体"/>
                <a:cs typeface="宋体"/>
              </a:rPr>
              <a:t>③</a:t>
            </a:r>
            <a:r>
              <a:rPr lang="zh-CN" altLang="zh-CN" b="1" kern="100" dirty="0">
                <a:latin typeface="Times New Roman"/>
                <a:ea typeface="方正细黑一简体"/>
                <a:cs typeface="Times New Roman"/>
              </a:rPr>
              <a:t>增加社会保障有效供给，加强和优化社会保障服务。</a:t>
            </a:r>
            <a:r>
              <a:rPr lang="zh-CN" altLang="zh-CN" b="1" kern="100" dirty="0">
                <a:latin typeface="宋体"/>
                <a:cs typeface="宋体"/>
              </a:rPr>
              <a:t>④</a:t>
            </a:r>
            <a:r>
              <a:rPr lang="zh-CN" altLang="zh-CN" b="1" kern="100" dirty="0">
                <a:latin typeface="Times New Roman"/>
                <a:ea typeface="方正细黑一简体"/>
                <a:cs typeface="Times New Roman"/>
              </a:rPr>
              <a:t>要坚持应保尽保原则，加快健全覆盖全民、统筹城乡、公平统一、安全规范、可持续的多层次社会保障体系。</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180568"/>
            <a:ext cx="10975658" cy="4525963"/>
          </a:xfrm>
        </p:spPr>
        <p:txBody>
          <a:bodyPr/>
          <a:lstStyle/>
          <a:p>
            <a:pPr indent="713740" algn="ctr">
              <a:lnSpc>
                <a:spcPct val="100000"/>
              </a:lnSpc>
              <a:tabLst>
                <a:tab pos="2610485"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升维理性认识</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00000"/>
              </a:lnSpc>
              <a:tabLst>
                <a:tab pos="2610485" algn="l"/>
              </a:tabLst>
            </a:pPr>
            <a:r>
              <a:rPr lang="zh-CN" altLang="zh-CN" b="1" kern="100" dirty="0">
                <a:solidFill>
                  <a:srgbClr val="7030A0"/>
                </a:solidFill>
                <a:latin typeface="Times New Roman"/>
                <a:ea typeface="方正细黑一简体"/>
                <a:cs typeface="Times New Roman"/>
              </a:rPr>
              <a:t>深入理解完善社会保障的措施</a:t>
            </a:r>
            <a:endParaRPr lang="zh-CN" altLang="zh-CN" sz="1050" kern="100" dirty="0">
              <a:effectLst/>
              <a:latin typeface="宋体"/>
              <a:cs typeface="Courier New"/>
            </a:endParaRPr>
          </a:p>
        </p:txBody>
      </p:sp>
      <p:graphicFrame>
        <p:nvGraphicFramePr>
          <p:cNvPr id="3" name="表格 2"/>
          <p:cNvGraphicFramePr>
            <a:graphicFrameLocks noGrp="1"/>
          </p:cNvGraphicFramePr>
          <p:nvPr>
            <p:extLst>
              <p:ext uri="{D42A27DB-BD31-4B8C-83A1-F6EECF244321}">
                <p14:modId xmlns:p14="http://schemas.microsoft.com/office/powerpoint/2010/main" val="1397308442"/>
              </p:ext>
            </p:extLst>
          </p:nvPr>
        </p:nvGraphicFramePr>
        <p:xfrm>
          <a:off x="985019" y="1404704"/>
          <a:ext cx="10585176" cy="5120640"/>
        </p:xfrm>
        <a:graphic>
          <a:graphicData uri="http://schemas.openxmlformats.org/drawingml/2006/table">
            <a:tbl>
              <a:tblPr/>
              <a:tblGrid>
                <a:gridCol w="1700321"/>
                <a:gridCol w="3721275"/>
                <a:gridCol w="3903095"/>
                <a:gridCol w="1260485"/>
              </a:tblGrid>
              <a:tr h="22258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措施</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依据</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具体要求</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侧重点</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5530">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要公平对待每个公民并确保其享受相应的社会保障权益</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坚持以人民为中心的发展思想；</a:t>
                      </a:r>
                      <a:r>
                        <a:rPr lang="zh-CN" sz="2800" b="1" kern="100" dirty="0">
                          <a:effectLst/>
                          <a:latin typeface="宋体"/>
                          <a:cs typeface="宋体"/>
                        </a:rPr>
                        <a:t>②</a:t>
                      </a:r>
                      <a:r>
                        <a:rPr lang="zh-CN" sz="2800" b="1" kern="100" dirty="0">
                          <a:effectLst/>
                          <a:latin typeface="Times New Roman"/>
                          <a:ea typeface="方正细黑一简体"/>
                          <a:cs typeface="Times New Roman"/>
                        </a:rPr>
                        <a:t>贯彻注重解决社会公平正义问题的共享发展理念；</a:t>
                      </a:r>
                      <a:r>
                        <a:rPr lang="zh-CN" sz="2800" b="1" kern="100" dirty="0">
                          <a:effectLst/>
                          <a:latin typeface="宋体"/>
                          <a:cs typeface="宋体"/>
                        </a:rPr>
                        <a:t>③</a:t>
                      </a:r>
                      <a:r>
                        <a:rPr lang="zh-CN" sz="2800" b="1" kern="100" dirty="0">
                          <a:effectLst/>
                          <a:latin typeface="Times New Roman"/>
                          <a:ea typeface="方正细黑一简体"/>
                          <a:cs typeface="Times New Roman"/>
                        </a:rPr>
                        <a:t>收入分配是改善民生、实现发展成果由人民共享最重要、最直接的方式</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宋体"/>
                          <a:cs typeface="宋体"/>
                        </a:rPr>
                        <a:t>①</a:t>
                      </a:r>
                      <a:r>
                        <a:rPr lang="zh-CN" sz="2800" b="1" kern="100">
                          <a:effectLst/>
                          <a:latin typeface="Times New Roman"/>
                          <a:ea typeface="方正细黑一简体"/>
                          <a:cs typeface="Times New Roman"/>
                        </a:rPr>
                        <a:t>要建立起覆盖全民、统筹城乡、公平统一的社会保障体系，形成没有漏洞的</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安全网</a:t>
                      </a:r>
                      <a:r>
                        <a:rPr lang="en-US" sz="2800" b="1" kern="100">
                          <a:effectLst/>
                          <a:latin typeface="Times New Roman"/>
                          <a:ea typeface="方正细黑一简体"/>
                          <a:cs typeface="Courier New"/>
                        </a:rPr>
                        <a:t>”</a:t>
                      </a:r>
                      <a:r>
                        <a:rPr lang="zh-CN" sz="2800" b="1" kern="100">
                          <a:effectLst/>
                          <a:latin typeface="Times New Roman"/>
                          <a:ea typeface="方正细黑一简体"/>
                          <a:cs typeface="Times New Roman"/>
                        </a:rPr>
                        <a:t>。</a:t>
                      </a:r>
                      <a:r>
                        <a:rPr lang="zh-CN" sz="2800" b="1" kern="100">
                          <a:effectLst/>
                          <a:latin typeface="宋体"/>
                          <a:cs typeface="宋体"/>
                        </a:rPr>
                        <a:t>②</a:t>
                      </a:r>
                      <a:r>
                        <a:rPr lang="zh-CN" sz="2800" b="1" kern="100">
                          <a:effectLst/>
                          <a:latin typeface="Times New Roman"/>
                          <a:ea typeface="方正细黑一简体"/>
                          <a:cs typeface="Times New Roman"/>
                        </a:rPr>
                        <a:t>要更多地维护好弱势群体的利益，缩小贫富差距，促进社会和谐发展</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公平</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覆盖全民、统筹城乡</a:t>
                      </a:r>
                      <a:r>
                        <a:rPr lang="en-US" sz="2800" b="1" kern="100" dirty="0">
                          <a:effectLst/>
                          <a:latin typeface="Times New Roman"/>
                          <a:ea typeface="方正细黑一简体"/>
                          <a:cs typeface="Courier New"/>
                        </a:rPr>
                        <a:t>)</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880786990"/>
              </p:ext>
            </p:extLst>
          </p:nvPr>
        </p:nvGraphicFramePr>
        <p:xfrm>
          <a:off x="985019" y="1423095"/>
          <a:ext cx="10225136" cy="3878113"/>
        </p:xfrm>
        <a:graphic>
          <a:graphicData uri="http://schemas.openxmlformats.org/drawingml/2006/table">
            <a:tbl>
              <a:tblPr/>
              <a:tblGrid>
                <a:gridCol w="1642487"/>
                <a:gridCol w="3485460"/>
                <a:gridCol w="4464496"/>
                <a:gridCol w="632693"/>
              </a:tblGrid>
              <a:tr h="3878113">
                <a:tc>
                  <a:txBody>
                    <a:bodyPr/>
                    <a:lstStyle/>
                    <a:p>
                      <a:pPr algn="l">
                        <a:lnSpc>
                          <a:spcPct val="150000"/>
                        </a:lnSpc>
                        <a:spcAft>
                          <a:spcPts val="0"/>
                        </a:spcAft>
                        <a:tabLst>
                          <a:tab pos="2610485" algn="l"/>
                        </a:tabLst>
                      </a:pPr>
                      <a:r>
                        <a:rPr lang="zh-CN" sz="2800" b="1" kern="100" dirty="0" smtClean="0">
                          <a:effectLst/>
                          <a:latin typeface="Times New Roman"/>
                          <a:ea typeface="方正细黑一简体"/>
                          <a:cs typeface="Times New Roman"/>
                        </a:rPr>
                        <a:t>要坚持社会保障水平与经济社会发展相适应</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随着经济社会的发展，人民对生活安全保障的要求越来越高。</a:t>
                      </a:r>
                      <a:r>
                        <a:rPr lang="zh-CN" sz="2800" b="1" kern="100" dirty="0">
                          <a:effectLst/>
                          <a:latin typeface="宋体"/>
                          <a:cs typeface="宋体"/>
                        </a:rPr>
                        <a:t>②</a:t>
                      </a:r>
                      <a:r>
                        <a:rPr lang="zh-CN" sz="2800" b="1" kern="100" dirty="0">
                          <a:effectLst/>
                          <a:latin typeface="Times New Roman"/>
                          <a:ea typeface="方正细黑一简体"/>
                          <a:cs typeface="Times New Roman"/>
                        </a:rPr>
                        <a:t>经济发展是社会保障的基础</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尽力而为，通过加强社会保障体系建设，不断满足人民的社会保障需求。</a:t>
                      </a:r>
                      <a:r>
                        <a:rPr lang="zh-CN" sz="2800" b="1" kern="100" dirty="0">
                          <a:effectLst/>
                          <a:latin typeface="宋体"/>
                          <a:cs typeface="宋体"/>
                        </a:rPr>
                        <a:t>②</a:t>
                      </a:r>
                      <a:r>
                        <a:rPr lang="zh-CN" sz="2800" b="1" kern="100" dirty="0">
                          <a:effectLst/>
                          <a:latin typeface="Times New Roman"/>
                          <a:ea typeface="方正细黑一简体"/>
                          <a:cs typeface="Times New Roman"/>
                        </a:rPr>
                        <a:t>量力而行，建立起与经济发展水平相适应、保障适度、可持续的社会保障体系</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可持续</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1159122" y="88955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3904703531"/>
              </p:ext>
            </p:extLst>
          </p:nvPr>
        </p:nvGraphicFramePr>
        <p:xfrm>
          <a:off x="768995" y="908720"/>
          <a:ext cx="10513169" cy="5390281"/>
        </p:xfrm>
        <a:graphic>
          <a:graphicData uri="http://schemas.openxmlformats.org/drawingml/2006/table">
            <a:tbl>
              <a:tblPr/>
              <a:tblGrid>
                <a:gridCol w="1200395"/>
                <a:gridCol w="6367130"/>
                <a:gridCol w="2221092"/>
                <a:gridCol w="724552"/>
              </a:tblGrid>
              <a:tr h="3388955">
                <a:tc>
                  <a:txBody>
                    <a:bodyPr/>
                    <a:lstStyle/>
                    <a:p>
                      <a:pPr algn="ctr">
                        <a:lnSpc>
                          <a:spcPct val="150000"/>
                        </a:lnSpc>
                        <a:spcAft>
                          <a:spcPts val="0"/>
                        </a:spcAft>
                        <a:tabLst>
                          <a:tab pos="2610485" algn="l"/>
                        </a:tabLst>
                      </a:pPr>
                      <a:r>
                        <a:rPr lang="zh-CN" sz="2800" b="1" kern="100" dirty="0" smtClean="0">
                          <a:effectLst/>
                          <a:latin typeface="Times New Roman"/>
                          <a:ea typeface="方正细黑一简体"/>
                          <a:cs typeface="Times New Roman"/>
                        </a:rPr>
                        <a:t>要做到权责清晰</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宋体"/>
                          <a:cs typeface="宋体"/>
                        </a:rPr>
                        <a:t>①</a:t>
                      </a:r>
                      <a:r>
                        <a:rPr lang="zh-CN" sz="2800" b="1" kern="100" dirty="0">
                          <a:effectLst/>
                          <a:latin typeface="Times New Roman"/>
                          <a:ea typeface="方正细黑一简体"/>
                          <a:cs typeface="Times New Roman"/>
                        </a:rPr>
                        <a:t>享受社会保障是社会成员的一项法定权利，也是现代社会文明进步的重要标志。</a:t>
                      </a:r>
                      <a:r>
                        <a:rPr lang="zh-CN" sz="2800" b="1" kern="100" dirty="0">
                          <a:effectLst/>
                          <a:latin typeface="宋体"/>
                          <a:cs typeface="宋体"/>
                        </a:rPr>
                        <a:t>②</a:t>
                      </a:r>
                      <a:r>
                        <a:rPr lang="zh-CN" sz="2800" b="1" kern="100" dirty="0">
                          <a:effectLst/>
                          <a:latin typeface="Times New Roman"/>
                          <a:ea typeface="方正细黑一简体"/>
                          <a:cs typeface="Times New Roman"/>
                        </a:rPr>
                        <a:t>社会保障资金的筹集涉及政府、企业、个人和其他单位的经济利益，需要各方合理分担责</a:t>
                      </a:r>
                      <a:r>
                        <a:rPr lang="zh-CN" sz="2800" b="1" kern="100" dirty="0" smtClean="0">
                          <a:effectLst/>
                          <a:latin typeface="Times New Roman"/>
                          <a:ea typeface="方正细黑一简体"/>
                          <a:cs typeface="Times New Roman"/>
                        </a:rPr>
                        <a:t>任</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明确各方的权利与责任，严格依法监管</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统一</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1326">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总要求</a:t>
                      </a:r>
                      <a:endParaRPr lang="zh-CN" sz="2800" kern="10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坚持应保尽保原则，按照兜底线、织密网、建机制的要求，加快健全覆盖全民、统筹城乡、公平统一、安全规范、可持续的多层次社会保障体系</a:t>
                      </a:r>
                      <a:endParaRPr lang="zh-CN" sz="2800" kern="100" dirty="0">
                        <a:effectLst/>
                        <a:latin typeface="宋体"/>
                        <a:cs typeface="Courier New"/>
                      </a:endParaRPr>
                    </a:p>
                  </a:txBody>
                  <a:tcPr marL="7950" marR="79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5" name="矩形 4"/>
          <p:cNvSpPr/>
          <p:nvPr/>
        </p:nvSpPr>
        <p:spPr>
          <a:xfrm>
            <a:off x="1057028" y="33265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0" algn="just">
              <a:tabLst>
                <a:tab pos="2610485" algn="l"/>
              </a:tabLst>
            </a:pPr>
            <a:r>
              <a:rPr lang="zh-CN" altLang="zh-CN" b="1" kern="100" dirty="0">
                <a:solidFill>
                  <a:srgbClr val="7030A0"/>
                </a:solidFill>
                <a:latin typeface="Times New Roman"/>
                <a:ea typeface="方正细黑一简体"/>
                <a:cs typeface="Times New Roman"/>
              </a:rPr>
              <a:t>基础小题的训练、评价</a:t>
            </a:r>
            <a:endParaRPr lang="zh-CN" altLang="zh-CN" sz="1050" kern="100" dirty="0">
              <a:latin typeface="宋体"/>
              <a:cs typeface="Courier New"/>
            </a:endParaRPr>
          </a:p>
          <a:p>
            <a:pPr indent="0" algn="just">
              <a:tabLst>
                <a:tab pos="2610485" algn="l"/>
              </a:tabLst>
            </a:pPr>
            <a:r>
              <a:rPr lang="zh-CN" altLang="zh-CN" b="1" kern="100" dirty="0">
                <a:solidFill>
                  <a:srgbClr val="7030A0"/>
                </a:solidFill>
                <a:latin typeface="Times New Roman"/>
                <a:ea typeface="方正细黑一简体"/>
                <a:cs typeface="Times New Roman"/>
              </a:rPr>
              <a:t>一、澄清微点的判断题</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公平对待每个公民并确保其享受相应的社会保障权益，要明确各方的权利与责任，严格依法监管。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公平对待每个公民并确保其享受相应的社会保障权益，强调的是建立覆盖全民、统筹城乡的社会保障体系；明确各方的权利与责任强调的是各方对于建设社会保障体系的责任。</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66545" y="631232"/>
            <a:ext cx="10975658" cy="5822104"/>
          </a:xfrm>
        </p:spPr>
        <p:txBody>
          <a:bodyPr>
            <a:normAutofit/>
          </a:bodyPr>
          <a:lstStyle/>
          <a:p>
            <a:pPr indent="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完善我国社会保障体系，要坚持经济社会发展与社会保障水平相适应。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完善我国社会保障体系，要坚持社会保障水平与经济社会发展相适应。</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享受社会福利是社会成员的一项法定权利，也是现代社会文明进步的重要标志。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享受社会保障是社会成员的一项法定权利，也是现代社会文明进步的重要标志。</a:t>
            </a:r>
            <a:endParaRPr lang="zh-CN" altLang="zh-CN" sz="1050" kern="100" dirty="0">
              <a:latin typeface="宋体"/>
              <a:cs typeface="Courier New"/>
            </a:endParaRPr>
          </a:p>
          <a:p>
            <a:pPr indent="0"/>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620688"/>
            <a:ext cx="11593288" cy="5678088"/>
          </a:xfrm>
        </p:spPr>
        <p:txBody>
          <a:bodyPr>
            <a:noAutofit/>
          </a:bodyPr>
          <a:lstStyle/>
          <a:p>
            <a:pPr indent="0" algn="just">
              <a:tabLst>
                <a:tab pos="2610485"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我国社保卡持卡人数达</a:t>
            </a:r>
            <a:r>
              <a:rPr lang="en-US" altLang="zh-CN" b="1" kern="100" dirty="0">
                <a:latin typeface="Times New Roman"/>
                <a:ea typeface="方正细黑一简体"/>
                <a:cs typeface="Courier New"/>
              </a:rPr>
              <a:t>13.6</a:t>
            </a:r>
            <a:r>
              <a:rPr lang="zh-CN" altLang="zh-CN" b="1" kern="100" dirty="0">
                <a:latin typeface="Times New Roman"/>
                <a:ea typeface="方正细黑一简体"/>
                <a:cs typeface="Times New Roman"/>
              </a:rPr>
              <a:t>亿人，覆盖</a:t>
            </a:r>
            <a:r>
              <a:rPr lang="en-US" altLang="zh-CN" b="1" kern="100" dirty="0">
                <a:latin typeface="Times New Roman"/>
                <a:ea typeface="方正细黑一简体"/>
                <a:cs typeface="Courier New"/>
              </a:rPr>
              <a:t>96.3%</a:t>
            </a:r>
            <a:r>
              <a:rPr lang="zh-CN" altLang="zh-CN" b="1" kern="100" dirty="0">
                <a:latin typeface="Times New Roman"/>
                <a:ea typeface="方正细黑一简体"/>
                <a:cs typeface="Times New Roman"/>
              </a:rPr>
              <a:t>人口，这表明我国建成世界最先进的社会保障体系，完善社会保障体系主要依靠政府力量。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我国建成了具有鲜明中国特色、世界上规模最大、功能完备的社会保障体系，而不是建成世界最先进的社会保障体系；完善社会保障体系要坚持社会统筹和个人账户相结合，而不能主要依靠政府力量。</a:t>
            </a:r>
            <a:endParaRPr lang="zh-CN" altLang="zh-CN"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建立社会保障体系要实现覆盖全民的免费医疗保险制度。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0" algn="just">
              <a:tabLst>
                <a:tab pos="2610485" algn="l"/>
              </a:tabLst>
            </a:pPr>
            <a:r>
              <a:rPr lang="zh-CN" altLang="zh-CN" b="1" kern="100" dirty="0">
                <a:solidFill>
                  <a:srgbClr val="FF0000"/>
                </a:solidFill>
                <a:latin typeface="Times New Roman"/>
                <a:ea typeface="方正细黑一简体"/>
                <a:cs typeface="Times New Roman"/>
              </a:rPr>
              <a:t>提示：</a:t>
            </a:r>
            <a:r>
              <a:rPr lang="en-US" altLang="zh-CN" b="1" kern="100" dirty="0">
                <a:latin typeface="宋体"/>
                <a:cs typeface="Times New Roman"/>
              </a:rPr>
              <a:t>×</a:t>
            </a:r>
            <a:r>
              <a:rPr lang="zh-CN" altLang="zh-CN" b="1" kern="100" dirty="0">
                <a:latin typeface="Times New Roman"/>
                <a:ea typeface="方正细黑一简体"/>
                <a:cs typeface="Times New Roman"/>
              </a:rPr>
              <a:t>　要建立起覆盖全民、统筹城乡的社会保障体系，而不是实现覆盖全民的免费医疗保险制度。</a:t>
            </a:r>
            <a:endParaRPr lang="zh-CN" altLang="zh-CN" kern="100" dirty="0">
              <a:latin typeface="宋体"/>
              <a:cs typeface="Courier New"/>
            </a:endParaRPr>
          </a:p>
          <a:p>
            <a:pPr indent="0"/>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24979" y="260648"/>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二、教材资料的发掘题</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solidFill>
                  <a:srgbClr val="7030A0"/>
                </a:solidFill>
                <a:latin typeface="Times New Roman"/>
                <a:ea typeface="方正细黑一简体"/>
                <a:cs typeface="Courier New"/>
              </a:rPr>
              <a:t>1</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十八大以来，我国社会保障体系成就举世瞩目。下表说明我国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524604311"/>
              </p:ext>
            </p:extLst>
          </p:nvPr>
        </p:nvGraphicFramePr>
        <p:xfrm>
          <a:off x="1201043" y="2538574"/>
          <a:ext cx="10081119" cy="3626730"/>
        </p:xfrm>
        <a:graphic>
          <a:graphicData uri="http://schemas.openxmlformats.org/drawingml/2006/table">
            <a:tbl>
              <a:tblPr/>
              <a:tblGrid>
                <a:gridCol w="1584175"/>
                <a:gridCol w="8496944"/>
              </a:tblGrid>
              <a:tr h="689348">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2014</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在全国范围内建立统一的城乡居民基本养老保险制度</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8691">
                <a:tc>
                  <a:txBody>
                    <a:bodyPr/>
                    <a:lstStyle/>
                    <a:p>
                      <a:pPr algn="ctr">
                        <a:lnSpc>
                          <a:spcPct val="150000"/>
                        </a:lnSpc>
                        <a:spcAft>
                          <a:spcPts val="0"/>
                        </a:spcAft>
                        <a:tabLst>
                          <a:tab pos="2610485" algn="l"/>
                        </a:tabLst>
                      </a:pPr>
                      <a:r>
                        <a:rPr lang="en-US" sz="2800" b="1" kern="100">
                          <a:effectLst/>
                          <a:latin typeface="Times New Roman"/>
                          <a:ea typeface="方正细黑一简体"/>
                          <a:cs typeface="Courier New"/>
                        </a:rPr>
                        <a:t>2017</a:t>
                      </a:r>
                      <a:r>
                        <a:rPr lang="zh-CN" sz="2800" b="1" kern="100">
                          <a:effectLst/>
                          <a:latin typeface="Times New Roman"/>
                          <a:ea typeface="方正细黑一简体"/>
                          <a:cs typeface="Times New Roman"/>
                        </a:rPr>
                        <a:t>年</a:t>
                      </a:r>
                      <a:endParaRPr lang="zh-CN" sz="2800" kern="10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全国基本养老保险覆盖超过</a:t>
                      </a:r>
                      <a:r>
                        <a:rPr lang="en-US" sz="2800" b="1" kern="100" dirty="0">
                          <a:effectLst/>
                          <a:latin typeface="Times New Roman"/>
                          <a:ea typeface="方正细黑一简体"/>
                          <a:cs typeface="Courier New"/>
                        </a:rPr>
                        <a:t>9</a:t>
                      </a:r>
                      <a:r>
                        <a:rPr lang="zh-CN" sz="2800" b="1" kern="100" dirty="0">
                          <a:effectLst/>
                          <a:latin typeface="Times New Roman"/>
                          <a:ea typeface="方正细黑一简体"/>
                          <a:cs typeface="Times New Roman"/>
                        </a:rPr>
                        <a:t>亿人，覆盖率超过法定人群的</a:t>
                      </a:r>
                      <a:r>
                        <a:rPr lang="en-US" sz="2800" b="1" kern="100" dirty="0">
                          <a:effectLst/>
                          <a:latin typeface="Times New Roman"/>
                          <a:ea typeface="方正细黑一简体"/>
                          <a:cs typeface="Courier New"/>
                        </a:rPr>
                        <a:t>90%</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8691">
                <a:tc>
                  <a:txBody>
                    <a:bodyPr/>
                    <a:lstStyle/>
                    <a:p>
                      <a:pPr algn="ctr">
                        <a:lnSpc>
                          <a:spcPct val="150000"/>
                        </a:lnSpc>
                        <a:spcAft>
                          <a:spcPts val="0"/>
                        </a:spcAft>
                        <a:tabLst>
                          <a:tab pos="2610485" algn="l"/>
                        </a:tabLst>
                      </a:pPr>
                      <a:r>
                        <a:rPr lang="en-US" sz="2800" b="1" kern="100" dirty="0">
                          <a:effectLst/>
                          <a:latin typeface="Times New Roman"/>
                          <a:ea typeface="方正细黑一简体"/>
                          <a:cs typeface="Courier New"/>
                        </a:rPr>
                        <a:t>2022</a:t>
                      </a:r>
                      <a:r>
                        <a:rPr lang="zh-CN" sz="2800" b="1" kern="100" dirty="0" smtClean="0">
                          <a:effectLst/>
                          <a:latin typeface="Times New Roman"/>
                          <a:ea typeface="方正细黑一简体"/>
                          <a:cs typeface="Times New Roman"/>
                        </a:rPr>
                        <a:t>年</a:t>
                      </a:r>
                      <a:endParaRPr lang="en-US" altLang="zh-CN" sz="2800" b="1" kern="100" dirty="0" smtClean="0">
                        <a:effectLst/>
                        <a:latin typeface="Times New Roman"/>
                        <a:ea typeface="方正细黑一简体"/>
                        <a:cs typeface="Times New Roman"/>
                      </a:endParaRPr>
                    </a:p>
                    <a:p>
                      <a:pPr algn="ctr">
                        <a:lnSpc>
                          <a:spcPct val="150000"/>
                        </a:lnSpc>
                        <a:spcAft>
                          <a:spcPts val="0"/>
                        </a:spcAft>
                        <a:tabLst>
                          <a:tab pos="2610485" algn="l"/>
                        </a:tabLst>
                      </a:pPr>
                      <a:r>
                        <a:rPr lang="en-US" sz="2800" b="1" kern="100" dirty="0" smtClean="0">
                          <a:effectLst/>
                          <a:latin typeface="Times New Roman"/>
                          <a:ea typeface="方正细黑一简体"/>
                          <a:cs typeface="Courier New"/>
                        </a:rPr>
                        <a:t>6</a:t>
                      </a:r>
                      <a:r>
                        <a:rPr lang="zh-CN" sz="2800" b="1" kern="100" dirty="0">
                          <a:effectLst/>
                          <a:latin typeface="Times New Roman"/>
                          <a:ea typeface="方正细黑一简体"/>
                          <a:cs typeface="Times New Roman"/>
                        </a:rPr>
                        <a:t>月底</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我国基本养老保险参保人数达到</a:t>
                      </a:r>
                      <a:r>
                        <a:rPr lang="en-US" sz="2800" b="1" kern="100" dirty="0">
                          <a:effectLst/>
                          <a:latin typeface="Times New Roman"/>
                          <a:ea typeface="方正细黑一简体"/>
                          <a:cs typeface="Courier New"/>
                        </a:rPr>
                        <a:t>10.4</a:t>
                      </a:r>
                      <a:r>
                        <a:rPr lang="zh-CN" sz="2800" b="1" kern="100" dirty="0">
                          <a:effectLst/>
                          <a:latin typeface="Times New Roman"/>
                          <a:ea typeface="方正细黑一简体"/>
                          <a:cs typeface="Times New Roman"/>
                        </a:rPr>
                        <a:t>亿人，我国社会保障卡持卡人数超过</a:t>
                      </a:r>
                      <a:r>
                        <a:rPr lang="en-US" sz="2800" b="1" kern="100" dirty="0">
                          <a:effectLst/>
                          <a:latin typeface="Times New Roman"/>
                          <a:ea typeface="方正细黑一简体"/>
                          <a:cs typeface="Courier New"/>
                        </a:rPr>
                        <a:t>13.6</a:t>
                      </a:r>
                      <a:r>
                        <a:rPr lang="zh-CN" sz="2800" b="1" kern="100" dirty="0">
                          <a:effectLst/>
                          <a:latin typeface="Times New Roman"/>
                          <a:ea typeface="方正细黑一简体"/>
                          <a:cs typeface="Times New Roman"/>
                        </a:rPr>
                        <a:t>亿人</a:t>
                      </a:r>
                      <a:endParaRPr lang="zh-CN" sz="2800" kern="100" dirty="0">
                        <a:effectLst/>
                        <a:latin typeface="宋体"/>
                        <a:cs typeface="Courier New"/>
                      </a:endParaRPr>
                    </a:p>
                  </a:txBody>
                  <a:tcPr marL="53881" marR="538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991273"/>
            <a:ext cx="10975658" cy="4958007"/>
          </a:xfrm>
        </p:spPr>
        <p:txBody>
          <a:bodyPr>
            <a:normAutofit/>
          </a:bodyPr>
          <a:lstStyle/>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社会保障水平不断提</a:t>
            </a:r>
            <a:r>
              <a:rPr lang="zh-CN" altLang="zh-CN" b="1" kern="100" dirty="0" smtClean="0">
                <a:latin typeface="Times New Roman"/>
                <a:ea typeface="方正细黑一简体"/>
                <a:cs typeface="Times New Roman"/>
              </a:rPr>
              <a:t>高</a:t>
            </a:r>
            <a:r>
              <a:rPr lang="en-US"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B</a:t>
            </a:r>
            <a:r>
              <a:rPr lang="zh-CN" altLang="zh-CN" b="1" kern="100" dirty="0">
                <a:latin typeface="Times New Roman"/>
                <a:ea typeface="方正细黑一简体"/>
                <a:cs typeface="Times New Roman"/>
              </a:rPr>
              <a:t>．就业局势保持总体稳定</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．社会经济制度日益完</a:t>
            </a:r>
            <a:r>
              <a:rPr lang="zh-CN" altLang="zh-CN" b="1" kern="100" dirty="0" smtClean="0">
                <a:latin typeface="Times New Roman"/>
                <a:ea typeface="方正细黑一简体"/>
                <a:cs typeface="Times New Roman"/>
              </a:rPr>
              <a:t>善</a:t>
            </a:r>
            <a:r>
              <a:rPr lang="en-US"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D</a:t>
            </a:r>
            <a:r>
              <a:rPr lang="zh-CN" altLang="zh-CN" b="1" kern="100" dirty="0">
                <a:latin typeface="Times New Roman"/>
                <a:ea typeface="方正细黑一简体"/>
                <a:cs typeface="Times New Roman"/>
              </a:rPr>
              <a:t>．收入分配秩序逐渐规范</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我国在全国范围内建立统一的城乡居民基本养老保险制度，基本养老保险覆盖越来越广，这说明我国的社会保障水平不断提高，</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当选；全国基本养老保险属于社会保障体系，没有涉及我国的就业局势、社会经济制度、收入分配秩序，</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不当选。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P54</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探究与分享</a:t>
            </a:r>
            <a:r>
              <a:rPr lang="en-US" altLang="zh-CN" b="1" kern="100" dirty="0">
                <a:solidFill>
                  <a:srgbClr val="7030A0"/>
                </a:solidFill>
                <a:latin typeface="Times New Roman"/>
                <a:ea typeface="方正细黑一简体"/>
                <a:cs typeface="Courier New"/>
              </a:rPr>
              <a:t>2</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改编题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第二次世界大战后，一些欧洲国家进入经济高速增长阶段，社会福利水平不断提高。席卷全球的金融危机爆发以来，高福利政策给上述国家的财政带来了巨大压力。这启示我们</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为提高社会保障水平，国家应大幅提高税率，最大程度增加财政收入　</a:t>
            </a:r>
            <a:r>
              <a:rPr lang="zh-CN" altLang="zh-CN" b="1" kern="100" dirty="0">
                <a:latin typeface="宋体"/>
                <a:cs typeface="宋体"/>
              </a:rPr>
              <a:t>②</a:t>
            </a:r>
            <a:r>
              <a:rPr lang="zh-CN" altLang="zh-CN" b="1" kern="100" dirty="0">
                <a:latin typeface="Times New Roman"/>
                <a:ea typeface="方正细黑一简体"/>
                <a:cs typeface="Times New Roman"/>
              </a:rPr>
              <a:t>完善社会保障体系，既要尽力而为，又要量力而行　</a:t>
            </a:r>
            <a:r>
              <a:rPr lang="zh-CN" altLang="zh-CN" b="1" kern="100" dirty="0">
                <a:latin typeface="宋体"/>
                <a:cs typeface="宋体"/>
              </a:rPr>
              <a:t>③</a:t>
            </a:r>
            <a:r>
              <a:rPr lang="zh-CN" altLang="zh-CN" b="1" kern="100" dirty="0">
                <a:latin typeface="Times New Roman"/>
                <a:ea typeface="方正细黑一简体"/>
                <a:cs typeface="Times New Roman"/>
              </a:rPr>
              <a:t>要引导居民把购买商业保险的资金转向购买社会保险　</a:t>
            </a:r>
            <a:r>
              <a:rPr lang="zh-CN" altLang="zh-CN" b="1" kern="100" dirty="0">
                <a:latin typeface="宋体"/>
                <a:cs typeface="宋体"/>
              </a:rPr>
              <a:t>④</a:t>
            </a:r>
            <a:r>
              <a:rPr lang="zh-CN" altLang="zh-CN" b="1" kern="100" dirty="0">
                <a:latin typeface="Times New Roman"/>
                <a:ea typeface="方正细黑一简体"/>
                <a:cs typeface="Times New Roman"/>
              </a:rPr>
              <a:t>社会保障水平要与经济社会发展相适应</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宋体"/>
                <a:cs typeface="宋体"/>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②④</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国家大幅提高税率，会对企业造成较大的负担，可能会导致企业倒闭、工人失业，造成经济危机的出现，</a:t>
            </a:r>
            <a:r>
              <a:rPr lang="zh-CN" altLang="zh-CN" b="1" kern="100" dirty="0">
                <a:latin typeface="宋体"/>
                <a:cs typeface="宋体"/>
              </a:rPr>
              <a:t>①</a:t>
            </a:r>
            <a:r>
              <a:rPr lang="zh-CN" altLang="zh-CN" b="1" kern="100" dirty="0">
                <a:latin typeface="Times New Roman"/>
                <a:ea typeface="方正细黑一简体"/>
                <a:cs typeface="Times New Roman"/>
              </a:rPr>
              <a:t>不当选；材料中指出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高福利政策给上述国家的财政带来了巨大压力</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，这启示我们完善社会保障体系，既要尽力而为，又要量力而行，社会保障水平要与经济社会发展相适应，</a:t>
            </a:r>
            <a:r>
              <a:rPr lang="zh-CN" altLang="zh-CN" b="1" kern="100" dirty="0">
                <a:latin typeface="宋体"/>
                <a:cs typeface="宋体"/>
              </a:rPr>
              <a:t>②④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；商业保险和社会保险有各自的用途，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引导居民把购买商业保险的资金转向购买社会保险</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说法错误，</a:t>
            </a:r>
            <a:r>
              <a:rPr lang="zh-CN" altLang="zh-CN" b="1" kern="100" dirty="0">
                <a:latin typeface="宋体"/>
                <a:cs typeface="宋体"/>
              </a:rPr>
              <a:t>③</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59224"/>
            <a:ext cx="11176460" cy="5966120"/>
          </a:xfrm>
        </p:spPr>
        <p:txBody>
          <a:bodyPr>
            <a:normAutofit/>
          </a:bodyPr>
          <a:lstStyle/>
          <a:p>
            <a:pPr indent="71374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教材</a:t>
            </a:r>
            <a:r>
              <a:rPr lang="en-US" altLang="zh-CN" b="1" kern="100" dirty="0">
                <a:solidFill>
                  <a:srgbClr val="7030A0"/>
                </a:solidFill>
                <a:latin typeface="Times New Roman"/>
                <a:ea typeface="方正细黑一简体"/>
                <a:cs typeface="Courier New"/>
              </a:rPr>
              <a:t>P55</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相关链接</a:t>
            </a:r>
            <a:r>
              <a:rPr lang="en-US" altLang="zh-CN" b="1" kern="100" dirty="0">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延展题</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党的二十大报告提出，健全社会保障体系，健全覆盖全民、统筹城乡、公平统一、安全规范、可持续的多层次社会保障体系，扩大社会保险覆盖面。这就要求我们应该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兜牢民生保障底线，建立高福利的社会保障体系</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重视发挥第三次分配这一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社会减震器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的作用</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促进共同富裕，保证社会发展成果由广大人民群众共享　</a:t>
            </a:r>
            <a:endParaRPr lang="zh-CN" altLang="zh-CN" sz="1050" kern="100" dirty="0">
              <a:latin typeface="宋体"/>
              <a:cs typeface="Courier New"/>
            </a:endParaRPr>
          </a:p>
          <a:p>
            <a:pPr indent="713740" algn="just">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在保证安全的前提下实现全国社会保障基金保值增值</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a:latin typeface="宋体"/>
                <a:cs typeface="宋体"/>
              </a:rPr>
              <a:t>③④</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03241"/>
            <a:ext cx="10975658" cy="5390056"/>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社会保障水平要与经济社会发展相适应，</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建立高福利的社会保障体系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与我国实际不符，</a:t>
            </a:r>
            <a:r>
              <a:rPr lang="zh-CN" altLang="zh-CN" b="1" kern="100" dirty="0">
                <a:latin typeface="宋体"/>
                <a:cs typeface="宋体"/>
              </a:rPr>
              <a:t>①</a:t>
            </a:r>
            <a:r>
              <a:rPr lang="zh-CN" altLang="zh-CN" b="1" kern="100" dirty="0">
                <a:latin typeface="Times New Roman"/>
                <a:ea typeface="方正细黑一简体"/>
                <a:cs typeface="Times New Roman"/>
              </a:rPr>
              <a:t>不当选；健全社会保障属于国家进行的再分配，不属于第三次分配，</a:t>
            </a:r>
            <a:r>
              <a:rPr lang="zh-CN" altLang="zh-CN" b="1" kern="100" dirty="0">
                <a:latin typeface="宋体"/>
                <a:cs typeface="宋体"/>
              </a:rPr>
              <a:t>②</a:t>
            </a:r>
            <a:r>
              <a:rPr lang="zh-CN" altLang="zh-CN" b="1" kern="100" dirty="0">
                <a:latin typeface="Times New Roman"/>
                <a:ea typeface="方正细黑一简体"/>
                <a:cs typeface="Times New Roman"/>
              </a:rPr>
              <a:t>错误；健全社会保障体系，健全覆盖全民、统筹城乡、公平统一、安全规范、可持续的多层次社会保障体系，扩大社会保险覆盖面。这就要求我们促进共同富裕，保证社会发展成果由广大人民群众共享，在保证安全的前提下实现全国社会保障基金保值增值，</a:t>
            </a:r>
            <a:r>
              <a:rPr lang="zh-CN" altLang="zh-CN" b="1" kern="100" dirty="0">
                <a:latin typeface="宋体"/>
                <a:cs typeface="宋体"/>
              </a:rPr>
              <a:t>③④</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ctr">
              <a:lnSpc>
                <a:spcPct val="200000"/>
              </a:lnSpc>
              <a:tabLst>
                <a:tab pos="2610485" algn="l"/>
              </a:tabLst>
            </a:pPr>
            <a:r>
              <a:rPr lang="zh-CN" altLang="zh-CN" b="1" kern="100" dirty="0">
                <a:solidFill>
                  <a:srgbClr val="0000FF"/>
                </a:solidFill>
                <a:latin typeface="Times New Roman"/>
                <a:ea typeface="方正细黑一简体"/>
                <a:cs typeface="Times New Roman"/>
              </a:rPr>
              <a:t>框内综合</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由人民最关心最直接最现实的利益问题看社会保障</a:t>
            </a:r>
            <a:endParaRPr lang="zh-CN" altLang="zh-CN" sz="1050" kern="100" dirty="0">
              <a:solidFill>
                <a:srgbClr val="0000FF"/>
              </a:solidFill>
              <a:latin typeface="宋体"/>
              <a:cs typeface="Courier New"/>
            </a:endParaRPr>
          </a:p>
          <a:p>
            <a:pPr indent="713740" algn="just">
              <a:lnSpc>
                <a:spcPct val="200000"/>
              </a:lnSpc>
              <a:tabLst>
                <a:tab pos="2610485" algn="l"/>
              </a:tabLst>
            </a:pPr>
            <a:r>
              <a:rPr lang="zh-CN" altLang="zh-CN" b="1" kern="100" dirty="0">
                <a:solidFill>
                  <a:srgbClr val="7030A0"/>
                </a:solidFill>
                <a:latin typeface="Times New Roman"/>
                <a:ea typeface="方正细黑一简体"/>
                <a:cs typeface="Times New Roman"/>
              </a:rPr>
              <a:t>问题的发现、分析与解决</a:t>
            </a:r>
            <a:endParaRPr lang="zh-CN" altLang="zh-CN" sz="1050" kern="100" dirty="0">
              <a:latin typeface="宋体"/>
              <a:cs typeface="Courier New"/>
            </a:endParaRPr>
          </a:p>
          <a:p>
            <a:pPr indent="713740" algn="just">
              <a:lnSpc>
                <a:spcPct val="200000"/>
              </a:lnSpc>
              <a:tabLst>
                <a:tab pos="2610485" algn="l"/>
              </a:tabLst>
            </a:pPr>
            <a:r>
              <a:rPr lang="zh-CN" altLang="zh-CN" b="1" kern="100" dirty="0">
                <a:latin typeface="Times New Roman"/>
                <a:ea typeface="方正细黑一简体"/>
                <a:cs typeface="Times New Roman"/>
              </a:rPr>
              <a:t>习近平总书记指出，社会保障关乎人民最关心最直接最现实的利益问题。</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15209"/>
            <a:ext cx="10975658" cy="5966120"/>
          </a:xfrm>
        </p:spPr>
        <p:txBody>
          <a:bodyPr>
            <a:normAutofit/>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材料一</a:t>
            </a:r>
            <a:r>
              <a:rPr lang="zh-CN" altLang="zh-CN" b="1" kern="100" dirty="0">
                <a:latin typeface="Times New Roman"/>
                <a:ea typeface="方正细黑一简体"/>
                <a:cs typeface="Times New Roman"/>
              </a:rPr>
              <a:t>：党的十八大以来，厦门市在社会保障领域持续发力，托起了人民的幸福生活。坚持全民社保导向，在全国率先将农民工纳入失业保险、工伤保险保障范围，与城乡居民养老保险、机关事业单位养老保险共同实现社会保险制度的全覆盖。</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出台的《厦门市职工医疗保险实施细则》和《厦门市城乡居民医疗保险实施细则》统一了外来职工与本市职工医保政策，简化了门诊报销流程，扩大了家庭共济账户的使用范围。提高低保、特困救助标准，出台重残、重病和因学困难对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单列低保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政策，累计支出救助资金超过</a:t>
            </a:r>
            <a:r>
              <a:rPr lang="en-US" altLang="zh-CN" b="1" kern="100" dirty="0">
                <a:latin typeface="Times New Roman"/>
                <a:ea typeface="方正细黑一简体"/>
                <a:cs typeface="Courier New"/>
              </a:rPr>
              <a:t>10</a:t>
            </a:r>
            <a:r>
              <a:rPr lang="zh-CN" altLang="zh-CN" b="1" kern="100" dirty="0">
                <a:latin typeface="Times New Roman"/>
                <a:ea typeface="方正细黑一简体"/>
                <a:cs typeface="Times New Roman"/>
              </a:rPr>
              <a:t>亿元，实现城乡救助一体化，兜住民生底线。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p:txBody>
          <a:bodyPr/>
          <a:lstStyle/>
          <a:p>
            <a:pPr indent="713740" algn="just">
              <a:lnSpc>
                <a:spcPct val="200000"/>
              </a:lnSpc>
              <a:tabLst>
                <a:tab pos="2610485" algn="l"/>
              </a:tabLst>
            </a:pPr>
            <a:r>
              <a:rPr lang="zh-CN" altLang="zh-CN" b="1" kern="100" dirty="0">
                <a:solidFill>
                  <a:srgbClr val="7030A0"/>
                </a:solidFill>
                <a:latin typeface="Times New Roman"/>
                <a:ea typeface="方正细黑一简体"/>
                <a:cs typeface="Times New Roman"/>
              </a:rPr>
              <a:t>材料二</a:t>
            </a:r>
            <a:r>
              <a:rPr lang="zh-CN" altLang="zh-CN" b="1" kern="100" dirty="0">
                <a:latin typeface="Times New Roman"/>
                <a:ea typeface="方正细黑一简体"/>
                <a:cs typeface="Times New Roman"/>
              </a:rPr>
              <a:t>：我国社会保障体系不断完善，但也仍然存在一些问题，比如：社会保障覆盖面还不够广，城乡发展失衡，一部分农民工和城乡无收入老年居民目前尚无社会保障制度安排；社会保障基金筹措困难，社会保险空账严重，隐性债务矛盾突出；社会保障管理体制存在管理分散、政出多门的问题，未能形成统一的管理体制。</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lnSpcReduction="10000"/>
          </a:bodyPr>
          <a:lstStyle/>
          <a:p>
            <a:pPr indent="713740" algn="just">
              <a:tabLst>
                <a:tab pos="2610485" algn="l"/>
              </a:tabLst>
            </a:pPr>
            <a:r>
              <a:rPr lang="en-US" altLang="zh-CN" b="1" kern="100" dirty="0">
                <a:solidFill>
                  <a:srgbClr val="31849B"/>
                </a:solidFill>
                <a:latin typeface="Times New Roman"/>
                <a:ea typeface="方正细黑一简体"/>
                <a:cs typeface="Courier New"/>
              </a:rPr>
              <a:t>[</a:t>
            </a:r>
            <a:r>
              <a:rPr lang="zh-CN" altLang="zh-CN" b="1" kern="100" dirty="0">
                <a:solidFill>
                  <a:srgbClr val="31849B"/>
                </a:solidFill>
                <a:latin typeface="Times New Roman"/>
                <a:ea typeface="方正细黑一简体"/>
                <a:cs typeface="Times New Roman"/>
              </a:rPr>
              <a:t>问题探究</a:t>
            </a:r>
            <a:r>
              <a:rPr lang="en-US" altLang="zh-CN" b="1" kern="100" dirty="0">
                <a:solidFill>
                  <a:srgbClr val="31849B"/>
                </a:solidFill>
                <a:latin typeface="Times New Roman"/>
                <a:ea typeface="方正细黑一简体"/>
                <a:cs typeface="Courier New"/>
              </a:rPr>
              <a:t>]</a:t>
            </a:r>
            <a:endParaRPr lang="zh-CN" altLang="zh-CN" sz="1050" kern="100" dirty="0">
              <a:latin typeface="宋体"/>
              <a:cs typeface="Courier New"/>
            </a:endParaRPr>
          </a:p>
          <a:p>
            <a:pPr indent="713740" algn="just">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．社会保障托起了人民的幸福生活。结合材料，运用《经济与社会》的知识对此加以说明。</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厦门通过系列措施加强社会保障事业建设，能够有效防范和化解社会成员的生存危机，保障人民基本生活权利，维护社会生活秩序的稳定。</a:t>
            </a:r>
            <a:r>
              <a:rPr lang="zh-CN" altLang="zh-CN" b="1" kern="100" dirty="0">
                <a:latin typeface="宋体"/>
                <a:cs typeface="宋体"/>
              </a:rPr>
              <a:t>②</a:t>
            </a:r>
            <a:r>
              <a:rPr lang="zh-CN" altLang="zh-CN" b="1" kern="100" dirty="0">
                <a:latin typeface="Times New Roman"/>
                <a:ea typeface="方正细黑一简体"/>
                <a:cs typeface="Times New Roman"/>
              </a:rPr>
              <a:t>通过国民收入再分配，调节不同群体之间的利益关系，化解社会矛盾和冲突，促进社会公平和正义。</a:t>
            </a:r>
            <a:r>
              <a:rPr lang="zh-CN" altLang="zh-CN" b="1" kern="100" dirty="0">
                <a:latin typeface="宋体"/>
                <a:cs typeface="宋体"/>
              </a:rPr>
              <a:t>③</a:t>
            </a:r>
            <a:r>
              <a:rPr lang="zh-CN" altLang="zh-CN" b="1" kern="100" dirty="0">
                <a:latin typeface="Times New Roman"/>
                <a:ea typeface="方正细黑一简体"/>
                <a:cs typeface="Times New Roman"/>
              </a:rPr>
              <a:t>通过风险分摊和责任共担，有助于发挥社会互助共济的功能，推动社会持续健康发展，托起了人民的幸福生活</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71193"/>
            <a:ext cx="10975658" cy="6254152"/>
          </a:xfrm>
        </p:spPr>
        <p:txBody>
          <a:bodyPr>
            <a:normAutofit lnSpcReduction="10000"/>
          </a:bodyPr>
          <a:lstStyle/>
          <a:p>
            <a:pPr indent="713740" algn="just">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．结合材料，说明我国应该如何完善社会保障体系。</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要公平对待每个公民并确保其享受相应的社会保障权益。要建立起覆盖全民、统筹城乡、公平统一的社会保障体系，形成没有漏洞的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安全网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②</a:t>
            </a:r>
            <a:r>
              <a:rPr lang="zh-CN" altLang="zh-CN" b="1" kern="100" dirty="0">
                <a:latin typeface="Times New Roman"/>
                <a:ea typeface="方正细黑一简体"/>
                <a:cs typeface="Times New Roman"/>
              </a:rPr>
              <a:t>既要尽力而为，又要量力而行，要坚持社会保障水平与经济社会发展相适应，建立起与经济发展水平相适应、保障适度的社会保障体系，减少空账严重，隐性债务矛盾突出等情况，使社会保障持续发展。</a:t>
            </a:r>
            <a:r>
              <a:rPr lang="zh-CN" altLang="zh-CN" b="1" kern="100" dirty="0">
                <a:latin typeface="宋体"/>
                <a:cs typeface="宋体"/>
              </a:rPr>
              <a:t>③</a:t>
            </a:r>
            <a:r>
              <a:rPr lang="zh-CN" altLang="zh-CN" b="1" kern="100" dirty="0">
                <a:latin typeface="Times New Roman"/>
                <a:ea typeface="方正细黑一简体"/>
                <a:cs typeface="Times New Roman"/>
              </a:rPr>
              <a:t>要做到权责清晰，必须明确各方的权利与责任，严格依法监管，形成统一的管理体制。</a:t>
            </a:r>
            <a:r>
              <a:rPr lang="zh-CN" altLang="zh-CN" b="1" kern="100" dirty="0">
                <a:latin typeface="宋体"/>
                <a:cs typeface="宋体"/>
              </a:rPr>
              <a:t>④</a:t>
            </a:r>
            <a:r>
              <a:rPr lang="zh-CN" altLang="zh-CN" b="1" kern="100" dirty="0">
                <a:latin typeface="Times New Roman"/>
                <a:ea typeface="方正细黑一简体"/>
                <a:cs typeface="Times New Roman"/>
              </a:rPr>
              <a:t>要坚持应保尽保原则，按照兜底线、织密网、建机制的要求，加快健全覆盖全民、统筹城乡、公平统一、安全规范、可持续的多层次社会保障体系</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88640"/>
            <a:ext cx="10975658" cy="4525963"/>
          </a:xfrm>
        </p:spPr>
        <p:txBody>
          <a:bodyPr/>
          <a:lstStyle/>
          <a:p>
            <a:pPr indent="713740" algn="just">
              <a:tabLst>
                <a:tab pos="2610485" algn="l"/>
              </a:tabLst>
            </a:pPr>
            <a:r>
              <a:rPr lang="zh-CN" altLang="zh-CN" b="1" kern="100" dirty="0">
                <a:solidFill>
                  <a:srgbClr val="7030A0"/>
                </a:solidFill>
                <a:latin typeface="Times New Roman"/>
                <a:ea typeface="方正细黑一简体"/>
                <a:cs typeface="Times New Roman"/>
              </a:rPr>
              <a:t>思维的贯通、深化与融会</a:t>
            </a:r>
            <a:endParaRPr lang="zh-CN" altLang="zh-CN" sz="1050" kern="100" dirty="0">
              <a:latin typeface="宋体"/>
              <a:cs typeface="Courier New"/>
            </a:endParaRPr>
          </a:p>
          <a:p>
            <a:pPr indent="713740" algn="just">
              <a:tabLst>
                <a:tab pos="2610485" algn="l"/>
              </a:tabLst>
            </a:pPr>
            <a:r>
              <a:rPr lang="zh-CN" altLang="zh-CN" b="1" kern="100" dirty="0">
                <a:solidFill>
                  <a:srgbClr val="7030A0"/>
                </a:solidFill>
                <a:latin typeface="Times New Roman"/>
                <a:ea typeface="方正细黑一简体"/>
                <a:cs typeface="Times New Roman"/>
              </a:rPr>
              <a:t>多维度了解我国的社会保障</a:t>
            </a:r>
            <a:endParaRPr lang="zh-CN" altLang="zh-CN" sz="1050" kern="100" dirty="0">
              <a:latin typeface="宋体"/>
              <a:cs typeface="Courier New"/>
            </a:endParaRPr>
          </a:p>
          <a:p>
            <a:pPr indent="713740" algn="just">
              <a:tabLst>
                <a:tab pos="2610485" algn="l"/>
              </a:tabLst>
            </a:pPr>
            <a:r>
              <a:rPr lang="en-US" altLang="zh-CN" b="1" kern="100" dirty="0">
                <a:solidFill>
                  <a:srgbClr val="7030A0"/>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7030A0"/>
                </a:solidFill>
                <a:latin typeface="Times New Roman"/>
                <a:ea typeface="方正细黑一简体"/>
                <a:cs typeface="Times New Roman"/>
              </a:rPr>
              <a:t>基本要求与奋斗目标</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035031125"/>
              </p:ext>
            </p:extLst>
          </p:nvPr>
        </p:nvGraphicFramePr>
        <p:xfrm>
          <a:off x="408955" y="2348880"/>
          <a:ext cx="11449272" cy="3840480"/>
        </p:xfrm>
        <a:graphic>
          <a:graphicData uri="http://schemas.openxmlformats.org/drawingml/2006/table">
            <a:tbl>
              <a:tblPr/>
              <a:tblGrid>
                <a:gridCol w="504055"/>
                <a:gridCol w="1224136"/>
                <a:gridCol w="9721081"/>
              </a:tblGrid>
              <a:tr h="452596">
                <a:tc rowSpan="4">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基本要求</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健全</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多层次社会保障体系，</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兜底线、织密网、建机制</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是基本要求</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327">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兜底线</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就是要发挥社会政策的托底功能，切实保障群众基本生活需求，兜住民生保障底线，坚守社会稳定底线</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596">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织密网</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就是要实现制度最广泛的覆盖，让人人都能享受基本社会保障</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建机制</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就是要持续深化改革，建立健全体制机制，不断提高社会保障法治化、制度化水平</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271785909"/>
              </p:ext>
            </p:extLst>
          </p:nvPr>
        </p:nvGraphicFramePr>
        <p:xfrm>
          <a:off x="624979" y="766530"/>
          <a:ext cx="10873208" cy="5760720"/>
        </p:xfrm>
        <a:graphic>
          <a:graphicData uri="http://schemas.openxmlformats.org/drawingml/2006/table">
            <a:tbl>
              <a:tblPr/>
              <a:tblGrid>
                <a:gridCol w="673788"/>
                <a:gridCol w="1774484"/>
                <a:gridCol w="8424936"/>
              </a:tblGrid>
              <a:tr h="452596">
                <a:tc rowSpan="5">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奋斗目标</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覆</a:t>
                      </a:r>
                      <a:r>
                        <a:rPr lang="zh-CN" sz="2800" b="1" kern="100" dirty="0" smtClean="0">
                          <a:effectLst/>
                          <a:latin typeface="Times New Roman"/>
                          <a:ea typeface="方正细黑一简体"/>
                          <a:cs typeface="Times New Roman"/>
                        </a:rPr>
                        <a:t>盖全</a:t>
                      </a:r>
                      <a:r>
                        <a:rPr lang="zh-CN" sz="2800" b="1" kern="100" dirty="0">
                          <a:effectLst/>
                          <a:latin typeface="Times New Roman"/>
                          <a:ea typeface="方正细黑一简体"/>
                          <a:cs typeface="Times New Roman"/>
                        </a:rPr>
                        <a:t>民</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就是要不断扩大社会保障覆盖面，基本实现法定人员全覆</a:t>
                      </a:r>
                      <a:r>
                        <a:rPr lang="zh-CN" sz="2800" b="1" kern="100" dirty="0" smtClean="0">
                          <a:effectLst/>
                          <a:latin typeface="Times New Roman"/>
                          <a:ea typeface="方正细黑一简体"/>
                          <a:cs typeface="Times New Roman"/>
                        </a:rPr>
                        <a:t>盖</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462">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统</a:t>
                      </a:r>
                      <a:r>
                        <a:rPr lang="zh-CN" sz="2800" b="1" kern="100" dirty="0" smtClean="0">
                          <a:effectLst/>
                          <a:latin typeface="Times New Roman"/>
                          <a:ea typeface="方正细黑一简体"/>
                          <a:cs typeface="Times New Roman"/>
                        </a:rPr>
                        <a:t>筹城</a:t>
                      </a:r>
                      <a:r>
                        <a:rPr lang="zh-CN" sz="2800" b="1" kern="100" dirty="0">
                          <a:effectLst/>
                          <a:latin typeface="Times New Roman"/>
                          <a:ea typeface="方正细黑一简体"/>
                          <a:cs typeface="Times New Roman"/>
                        </a:rPr>
                        <a:t>乡</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就是要统筹推进城乡居民社会保障体系建设，合理缩小社会保障领域的城乡差异</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596">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公</a:t>
                      </a:r>
                      <a:r>
                        <a:rPr lang="zh-CN" sz="2800" b="1" kern="100" dirty="0" smtClean="0">
                          <a:effectLst/>
                          <a:latin typeface="Times New Roman"/>
                          <a:ea typeface="方正细黑一简体"/>
                          <a:cs typeface="Times New Roman"/>
                        </a:rPr>
                        <a:t>平统</a:t>
                      </a:r>
                      <a:r>
                        <a:rPr lang="zh-CN" sz="2800" b="1" kern="100" dirty="0">
                          <a:effectLst/>
                          <a:latin typeface="Times New Roman"/>
                          <a:ea typeface="方正细黑一简体"/>
                          <a:cs typeface="Times New Roman"/>
                        </a:rPr>
                        <a:t>一</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就是要明确各级政府和用人单位、个人、社会的社会保障权利、义务和责任</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31">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安</a:t>
                      </a:r>
                      <a:r>
                        <a:rPr lang="zh-CN" sz="2800" b="1" kern="100" dirty="0" smtClean="0">
                          <a:effectLst/>
                          <a:latin typeface="Times New Roman"/>
                          <a:ea typeface="方正细黑一简体"/>
                          <a:cs typeface="Times New Roman"/>
                        </a:rPr>
                        <a:t>全规</a:t>
                      </a:r>
                      <a:r>
                        <a:rPr lang="zh-CN" sz="2800" b="1" kern="100" dirty="0">
                          <a:effectLst/>
                          <a:latin typeface="Times New Roman"/>
                          <a:ea typeface="方正细黑一简体"/>
                          <a:cs typeface="Times New Roman"/>
                        </a:rPr>
                        <a:t>范</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强调社保制度安全可靠、规范运行</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596">
                <a:tc vMerge="1">
                  <a:txBody>
                    <a:bodyPr/>
                    <a:lstStyle/>
                    <a:p>
                      <a:endParaRPr lang="zh-CN" altLang="en-US"/>
                    </a:p>
                  </a:txBody>
                  <a:tcPr/>
                </a:tc>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可持续</a:t>
                      </a:r>
                      <a:endParaRPr lang="zh-CN" sz="2800" kern="10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就是要确保各项社会保险基金收支平衡，制度长期稳定运行</a:t>
                      </a:r>
                      <a:endParaRPr lang="zh-CN" sz="2800" kern="100" dirty="0">
                        <a:effectLst/>
                        <a:latin typeface="宋体"/>
                        <a:cs typeface="Courier New"/>
                      </a:endParaRPr>
                    </a:p>
                  </a:txBody>
                  <a:tcPr marL="16164" marR="16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129035" y="26247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583098"/>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2.</a:t>
            </a:r>
            <a:r>
              <a:rPr lang="zh-CN" altLang="zh-CN" b="1" kern="100" dirty="0">
                <a:solidFill>
                  <a:srgbClr val="7030A0"/>
                </a:solidFill>
                <a:latin typeface="Times New Roman"/>
                <a:ea typeface="方正细黑一简体"/>
                <a:cs typeface="Times New Roman"/>
              </a:rPr>
              <a:t>出发点和落脚点</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695686429"/>
              </p:ext>
            </p:extLst>
          </p:nvPr>
        </p:nvGraphicFramePr>
        <p:xfrm>
          <a:off x="985020" y="1396712"/>
          <a:ext cx="10225136" cy="4480560"/>
        </p:xfrm>
        <a:graphic>
          <a:graphicData uri="http://schemas.openxmlformats.org/drawingml/2006/table">
            <a:tbl>
              <a:tblPr/>
              <a:tblGrid>
                <a:gridCol w="648071"/>
                <a:gridCol w="9577065"/>
              </a:tblGrid>
              <a:tr h="108958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功能性要求</a:t>
                      </a:r>
                      <a:endParaRPr lang="zh-CN" sz="2800" kern="10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保障制度以通过社会实现对社会成员的生活保障为基本要义。在理想情况下，社会保障制度应该能够帮助社会成员抗御各种靠个人、家庭和雇员单位等难以抗拒的风险。其最低的要求是，能帮助社会成员不致因生活所迫产生社会动乱，保持社会稳定；最高的要求是，能最大限度地拉平全体社会成员的生活水平差距，使社会成员享有基本平等的福利待遇，实现人人平等的社会理想</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561734571"/>
              </p:ext>
            </p:extLst>
          </p:nvPr>
        </p:nvGraphicFramePr>
        <p:xfrm>
          <a:off x="681608" y="1316712"/>
          <a:ext cx="10744571" cy="3840480"/>
        </p:xfrm>
        <a:graphic>
          <a:graphicData uri="http://schemas.openxmlformats.org/drawingml/2006/table">
            <a:tbl>
              <a:tblPr/>
              <a:tblGrid>
                <a:gridCol w="621488"/>
                <a:gridCol w="10123083"/>
              </a:tblGrid>
              <a:tr h="108958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公平性要求</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由于社会保障制度的社会性和其所保障的风险的普遍性，</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使制度对社会不同成员的公平性成为重要的原则。公平性要求一是平等，既要承认和尊重全体社会成员的平等人格和普遍保障权利，也要承认和尊重同等条件下社会成员应该获得相同保障；二是公道，社会成员获得社会保障应首先以最大限度的自助和自给为前提，并以尽量不牺牲另一部分社会成员的利益为代</a:t>
                      </a:r>
                      <a:r>
                        <a:rPr lang="zh-CN" sz="2800" b="1" kern="100" dirty="0" smtClean="0">
                          <a:effectLst/>
                          <a:latin typeface="Times New Roman"/>
                          <a:ea typeface="方正细黑一简体"/>
                          <a:cs typeface="Times New Roman"/>
                        </a:rPr>
                        <a:t>价</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1273051" y="76470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542630562"/>
              </p:ext>
            </p:extLst>
          </p:nvPr>
        </p:nvGraphicFramePr>
        <p:xfrm>
          <a:off x="552971" y="1460728"/>
          <a:ext cx="11104611" cy="3840480"/>
        </p:xfrm>
        <a:graphic>
          <a:graphicData uri="http://schemas.openxmlformats.org/drawingml/2006/table">
            <a:tbl>
              <a:tblPr/>
              <a:tblGrid>
                <a:gridCol w="462420"/>
                <a:gridCol w="10642191"/>
              </a:tblGrid>
              <a:tr h="1089584">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可持续要求</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社会保障制度必须保持较高的稳定性。从正常的运营要求看，对于个人，制度涉及人一生的生命周期；对于社会，制度涉及人们代际的交换和赡扶关系，都要求制度本身必须是长期稳定的。这无论对到期受益人的福利，还是对未来受益人的预期和行为，都十分重要。社会保障制度是否可以保持可持续性，主要取决于这一制度是否有利于促进经济发展并保持与经济发展相协调的保障水平</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矩形 2"/>
          <p:cNvSpPr/>
          <p:nvPr/>
        </p:nvSpPr>
        <p:spPr>
          <a:xfrm>
            <a:off x="1273051" y="889556"/>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4220754483"/>
              </p:ext>
            </p:extLst>
          </p:nvPr>
        </p:nvGraphicFramePr>
        <p:xfrm>
          <a:off x="681608" y="908720"/>
          <a:ext cx="10744571" cy="5390281"/>
        </p:xfrm>
        <a:graphic>
          <a:graphicData uri="http://schemas.openxmlformats.org/drawingml/2006/table">
            <a:tbl>
              <a:tblPr/>
              <a:tblGrid>
                <a:gridCol w="1195923"/>
                <a:gridCol w="9548648"/>
              </a:tblGrid>
              <a:tr h="3339321">
                <a:tc>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经济性要求</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在实现上述标准的前提下，尽可能降低运行成本。</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因为社会保障制度运行成本，包括保障机构和保障立法等费用，不创造任何国民收入，是社会产品的纯消耗，越少越好。这要求制度要尽可能简洁、机构要尽可能精简、人员要尽可能少用、资金要尽可能少</a:t>
                      </a:r>
                      <a:r>
                        <a:rPr lang="zh-CN" sz="2800" b="1" kern="100" dirty="0" smtClean="0">
                          <a:effectLst/>
                          <a:latin typeface="Times New Roman"/>
                          <a:ea typeface="方正细黑一简体"/>
                          <a:cs typeface="Times New Roman"/>
                        </a:rPr>
                        <a:t>费</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0960">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平稳性要求</a:t>
                      </a:r>
                      <a:endParaRPr lang="zh-CN" sz="2800" kern="10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由于社会保障制度的基本影响因素是不断变化的，</a:t>
                      </a:r>
                      <a:r>
                        <a:rPr lang="zh-CN" sz="2800" b="1" kern="100" dirty="0">
                          <a:effectLst/>
                          <a:latin typeface="宋体"/>
                          <a:ea typeface="Times New Roman"/>
                          <a:cs typeface="Courier New"/>
                        </a:rPr>
                        <a:t> </a:t>
                      </a:r>
                      <a:r>
                        <a:rPr lang="zh-CN" sz="2800" b="1" kern="100" dirty="0">
                          <a:effectLst/>
                          <a:latin typeface="Times New Roman"/>
                          <a:ea typeface="方正细黑一简体"/>
                          <a:cs typeface="Times New Roman"/>
                        </a:rPr>
                        <a:t>社会保障制度也必然会不断改进或改革。在改进或改革的过程中，要求新老办法和新旧制度之间的平滑衔接和稳健过渡</a:t>
                      </a:r>
                      <a:endParaRPr lang="zh-CN" sz="2800" kern="100" dirty="0">
                        <a:effectLst/>
                        <a:latin typeface="宋体"/>
                        <a:cs typeface="Courier New"/>
                      </a:endParaRPr>
                    </a:p>
                  </a:txBody>
                  <a:tcPr marL="8980" marR="89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345059" y="404664"/>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Times New Roman"/>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0975658" cy="4525963"/>
          </a:xfrm>
        </p:spPr>
        <p:txBody>
          <a:bodyPr/>
          <a:lstStyle/>
          <a:p>
            <a:pPr indent="713740" algn="just">
              <a:tabLst>
                <a:tab pos="2610485" algn="l"/>
              </a:tabLst>
            </a:pPr>
            <a:r>
              <a:rPr lang="en-US" altLang="zh-CN" b="1" kern="100" dirty="0">
                <a:solidFill>
                  <a:srgbClr val="7030A0"/>
                </a:solidFill>
                <a:latin typeface="Times New Roman"/>
                <a:ea typeface="方正细黑一简体"/>
                <a:cs typeface="Courier New"/>
              </a:rPr>
              <a:t>3</a:t>
            </a:r>
            <a:r>
              <a:rPr lang="zh-CN" altLang="zh-CN" b="1" kern="100" dirty="0">
                <a:solidFill>
                  <a:srgbClr val="7030A0"/>
                </a:solidFill>
                <a:latin typeface="Times New Roman"/>
                <a:ea typeface="方正细黑一简体"/>
                <a:cs typeface="Times New Roman"/>
              </a:rPr>
              <a:t>．重点任务</a:t>
            </a:r>
            <a:endParaRPr lang="zh-CN" altLang="zh-CN" sz="1050" kern="100" dirty="0">
              <a:latin typeface="宋体"/>
              <a:cs typeface="Courier New"/>
            </a:endParaRPr>
          </a:p>
          <a:p>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920049482"/>
              </p:ext>
            </p:extLst>
          </p:nvPr>
        </p:nvGraphicFramePr>
        <p:xfrm>
          <a:off x="336947" y="844624"/>
          <a:ext cx="11377264" cy="5760720"/>
        </p:xfrm>
        <a:graphic>
          <a:graphicData uri="http://schemas.openxmlformats.org/drawingml/2006/table">
            <a:tbl>
              <a:tblPr/>
              <a:tblGrid>
                <a:gridCol w="948106"/>
                <a:gridCol w="10429158"/>
              </a:tblGrid>
              <a:tr h="848618">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统筹城乡社会保障制度</a:t>
                      </a:r>
                      <a:endParaRPr lang="zh-CN" sz="2800" kern="10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在完善企业社会保险制度的同时，积极稳妥推进机关事业单位社会保险制度改革，实行单位与个人缴费、统账结合的基本制度，建立基本养老金待遇与缴费长短、多少紧密联系的激励机制，实行适合机关事业单位特点的补充养老保险办法，实现企业与机关事业单位各项社会保险制度的有效衔接，实现新老制度的平稳过渡</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6464">
                <a:tc>
                  <a:txBody>
                    <a:bodyPr/>
                    <a:lstStyle/>
                    <a:p>
                      <a:pPr algn="ctr">
                        <a:lnSpc>
                          <a:spcPct val="150000"/>
                        </a:lnSpc>
                        <a:spcAft>
                          <a:spcPts val="0"/>
                        </a:spcAft>
                        <a:tabLst>
                          <a:tab pos="2610485" algn="l"/>
                        </a:tabLst>
                      </a:pPr>
                      <a:r>
                        <a:rPr lang="zh-CN" sz="2800" b="1" kern="100">
                          <a:effectLst/>
                          <a:latin typeface="Times New Roman"/>
                          <a:ea typeface="方正细黑一简体"/>
                          <a:cs typeface="Times New Roman"/>
                        </a:rPr>
                        <a:t>建立机制</a:t>
                      </a:r>
                      <a:endParaRPr lang="zh-CN" sz="2800" kern="10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建立社会保障待遇确定机制和调整机制，研究确定社会保障待遇水平的科学方法，实现社会保障待遇的正常调整，使保障水平持续、有序、合理增长。继续提高企业退休人员基本养老金，坚持和健全</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多缴多得、长缴多得</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的机制</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117675104"/>
              </p:ext>
            </p:extLst>
          </p:nvPr>
        </p:nvGraphicFramePr>
        <p:xfrm>
          <a:off x="609600" y="1135063"/>
          <a:ext cx="10744571" cy="4480560"/>
        </p:xfrm>
        <a:graphic>
          <a:graphicData uri="http://schemas.openxmlformats.org/drawingml/2006/table">
            <a:tbl>
              <a:tblPr/>
              <a:tblGrid>
                <a:gridCol w="1224136"/>
                <a:gridCol w="9520435"/>
              </a:tblGrid>
              <a:tr h="495027">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确保社会保障基金安全和保值增值</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既要确保各项待遇当期支付和基金安全，切实加强基金监督，又要加快建立社会保险基金投资运营制度，拓宽基本养老保险基金投资渠道，探索新的基金投资运营方式，努力实现保值增值</a:t>
                      </a:r>
                      <a:endParaRPr lang="zh-CN" sz="2800" kern="10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027">
                <a:tc v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扩大和开辟新的社会保障资金筹资渠道，建立社会保障战略储备基金，进一步充实已经建立的全国社会保障基金，以有效应对我国人口老龄化问题，实现社会保障基金的长期平衡</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1167991738"/>
              </p:ext>
            </p:extLst>
          </p:nvPr>
        </p:nvGraphicFramePr>
        <p:xfrm>
          <a:off x="681608" y="980728"/>
          <a:ext cx="10600555" cy="5120640"/>
        </p:xfrm>
        <a:graphic>
          <a:graphicData uri="http://schemas.openxmlformats.org/drawingml/2006/table">
            <a:tbl>
              <a:tblPr/>
              <a:tblGrid>
                <a:gridCol w="735459"/>
                <a:gridCol w="9865096"/>
              </a:tblGrid>
              <a:tr h="353591">
                <a:tc rowSpan="3">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完善社会救助体系</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继续完善城乡最低生活保障制度，全面建立临时救助制度，实现医疗救助城乡统筹。增加城市和农村低保补助金，提高优抚对象补助标准</a:t>
                      </a:r>
                      <a:endParaRPr lang="zh-CN" sz="2800" kern="10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027">
                <a:tc vMerge="1">
                  <a:txBody>
                    <a:bodyPr/>
                    <a:lstStyle/>
                    <a:p>
                      <a:endParaRPr lang="zh-CN" altLang="en-US"/>
                    </a:p>
                  </a:txBody>
                  <a:tcPr/>
                </a:tc>
                <a:tc>
                  <a:txBody>
                    <a:bodyPr/>
                    <a:lstStyle/>
                    <a:p>
                      <a:pPr algn="l">
                        <a:lnSpc>
                          <a:spcPct val="150000"/>
                        </a:lnSpc>
                        <a:spcAft>
                          <a:spcPts val="0"/>
                        </a:spcAft>
                        <a:tabLst>
                          <a:tab pos="2610485" algn="l"/>
                        </a:tabLst>
                      </a:pPr>
                      <a:r>
                        <a:rPr lang="zh-CN" sz="2800" b="1" kern="100">
                          <a:effectLst/>
                          <a:latin typeface="Times New Roman"/>
                          <a:ea typeface="方正细黑一简体"/>
                          <a:cs typeface="Times New Roman"/>
                        </a:rPr>
                        <a:t>加快发展以养老服务为主的适度普惠型社会福利事业，推动高龄老人津贴制度全覆盖，探索建立老年护理保险制度，推进居家、社区、机构养老服务相互衔接和共同发展</a:t>
                      </a:r>
                      <a:endParaRPr lang="zh-CN" sz="2800" kern="10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873">
                <a:tc v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健全残疾人社会保障和服务体系，完善孤儿保障制度，做好流浪乞讨人员救助工作，切实保障困难群众基本生活</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476672"/>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内容占位符 1"/>
          <p:cNvGraphicFramePr>
            <a:graphicFrameLocks noGrp="1"/>
          </p:cNvGraphicFramePr>
          <p:nvPr>
            <p:ph idx="1"/>
            <p:extLst>
              <p:ext uri="{D42A27DB-BD31-4B8C-83A1-F6EECF244321}">
                <p14:modId xmlns:p14="http://schemas.microsoft.com/office/powerpoint/2010/main" val="2432948806"/>
              </p:ext>
            </p:extLst>
          </p:nvPr>
        </p:nvGraphicFramePr>
        <p:xfrm>
          <a:off x="753616" y="1124744"/>
          <a:ext cx="10672563" cy="4310161"/>
        </p:xfrm>
        <a:graphic>
          <a:graphicData uri="http://schemas.openxmlformats.org/drawingml/2006/table">
            <a:tbl>
              <a:tblPr/>
              <a:tblGrid>
                <a:gridCol w="951483"/>
                <a:gridCol w="9721080"/>
              </a:tblGrid>
              <a:tr h="1436720">
                <a:tc rowSpan="2">
                  <a:txBody>
                    <a:bodyPr/>
                    <a:lstStyle/>
                    <a:p>
                      <a:pPr algn="ctr">
                        <a:lnSpc>
                          <a:spcPct val="150000"/>
                        </a:lnSpc>
                        <a:spcAft>
                          <a:spcPts val="0"/>
                        </a:spcAft>
                        <a:tabLst>
                          <a:tab pos="2610485" algn="l"/>
                        </a:tabLst>
                      </a:pPr>
                      <a:r>
                        <a:rPr lang="zh-CN" sz="2800" b="1" kern="100" dirty="0">
                          <a:effectLst/>
                          <a:latin typeface="Times New Roman"/>
                          <a:ea typeface="方正细黑一简体"/>
                          <a:cs typeface="Times New Roman"/>
                        </a:rPr>
                        <a:t>提高社会保障服务管理水平</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进一步理顺社会保障行政管理体制，建立与统筹层次相适应的社会保险经办管理体制，更加有效地利用各种管理资源</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3441">
                <a:tc vMerge="1">
                  <a:txBody>
                    <a:bodyPr/>
                    <a:lstStyle/>
                    <a:p>
                      <a:endParaRPr lang="zh-CN" altLang="en-US"/>
                    </a:p>
                  </a:txBody>
                  <a:tcPr/>
                </a:tc>
                <a:tc>
                  <a:txBody>
                    <a:bodyPr/>
                    <a:lstStyle/>
                    <a:p>
                      <a:pPr algn="l">
                        <a:lnSpc>
                          <a:spcPct val="150000"/>
                        </a:lnSpc>
                        <a:spcAft>
                          <a:spcPts val="0"/>
                        </a:spcAft>
                        <a:tabLst>
                          <a:tab pos="2610485" algn="l"/>
                        </a:tabLst>
                      </a:pPr>
                      <a:r>
                        <a:rPr lang="zh-CN" sz="2800" b="1" kern="100" dirty="0">
                          <a:effectLst/>
                          <a:latin typeface="Times New Roman"/>
                          <a:ea typeface="方正细黑一简体"/>
                          <a:cs typeface="Times New Roman"/>
                        </a:rPr>
                        <a:t>加强基层社会保障服务平台建设和信息化建设，规范和优化社会保障管理服务，推进标准化建设，实行精确管理，全面推行社会保障卡，努力为城乡所有参保人员</a:t>
                      </a:r>
                      <a:r>
                        <a:rPr lang="en-US" sz="2800" b="1" kern="100" dirty="0">
                          <a:effectLst/>
                          <a:latin typeface="Times New Roman"/>
                          <a:ea typeface="方正细黑一简体"/>
                          <a:cs typeface="Courier New"/>
                        </a:rPr>
                        <a:t>“</a:t>
                      </a:r>
                      <a:r>
                        <a:rPr lang="zh-CN" sz="2800" b="1" kern="100" dirty="0">
                          <a:effectLst/>
                          <a:latin typeface="Times New Roman"/>
                          <a:ea typeface="方正细黑一简体"/>
                          <a:cs typeface="Times New Roman"/>
                        </a:rPr>
                        <a:t>记录一生，保障一生，服务一生</a:t>
                      </a:r>
                      <a:r>
                        <a:rPr lang="en-US" sz="2800" b="1" kern="100" dirty="0" smtClean="0">
                          <a:effectLst/>
                          <a:latin typeface="Times New Roman"/>
                          <a:ea typeface="方正细黑一简体"/>
                          <a:cs typeface="Courier New"/>
                        </a:rPr>
                        <a:t>”</a:t>
                      </a:r>
                      <a:endParaRPr lang="zh-CN" sz="2800" kern="100" dirty="0">
                        <a:effectLst/>
                        <a:latin typeface="宋体"/>
                        <a:cs typeface="Courier New"/>
                      </a:endParaRPr>
                    </a:p>
                  </a:txBody>
                  <a:tcPr marL="7577" marR="7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1273051" y="54868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简体"/>
                <a:cs typeface="Courier New"/>
              </a:rPr>
              <a:t>续表</a:t>
            </a:r>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16632"/>
            <a:ext cx="10975658" cy="6254152"/>
          </a:xfrm>
        </p:spPr>
        <p:txBody>
          <a:bodyPr>
            <a:noAutofit/>
          </a:bodyPr>
          <a:lstStyle/>
          <a:p>
            <a:pPr indent="713740" algn="just">
              <a:lnSpc>
                <a:spcPct val="130000"/>
              </a:lnSpc>
              <a:tabLst>
                <a:tab pos="2610485" algn="l"/>
              </a:tabLst>
            </a:pPr>
            <a:r>
              <a:rPr lang="zh-CN" altLang="zh-CN" b="1" kern="100" dirty="0">
                <a:solidFill>
                  <a:srgbClr val="7030A0"/>
                </a:solidFill>
                <a:latin typeface="Times New Roman"/>
                <a:ea typeface="方正细黑一简体"/>
                <a:cs typeface="Times New Roman"/>
              </a:rPr>
              <a:t>能力的综合、应用与发展</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11</a:t>
            </a:r>
            <a:r>
              <a:rPr lang="zh-CN" altLang="zh-CN" b="1" kern="100" dirty="0">
                <a:latin typeface="Times New Roman"/>
                <a:ea typeface="方正细黑一简体"/>
                <a:cs typeface="Times New Roman"/>
              </a:rPr>
              <a:t>月</a:t>
            </a:r>
            <a:r>
              <a:rPr lang="en-US" altLang="zh-CN" b="1" kern="100" dirty="0">
                <a:latin typeface="Times New Roman"/>
                <a:ea typeface="方正细黑一简体"/>
                <a:cs typeface="Courier New"/>
              </a:rPr>
              <a:t>25</a:t>
            </a:r>
            <a:r>
              <a:rPr lang="zh-CN" altLang="zh-CN" b="1" kern="100" dirty="0">
                <a:latin typeface="Times New Roman"/>
                <a:ea typeface="方正细黑一简体"/>
                <a:cs typeface="Times New Roman"/>
              </a:rPr>
              <a:t>日，人力资源和社会保障部宣布个人养老金制度启动实施。个人养老金是指政府政策支持、个人自愿参加、市场化运营、实现养老保险补充功能的制度，参加了城镇职工基本养老保险或者城乡居民基本养老保险的劳动者，均可自愿参加。由此可见，实施个人养老金制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可以扩大基本养老保险覆盖面，保障老年人权益</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通过市场化运营的方式实现积累资金的保值增值</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是推进多层次、多支柱养老保险体系建设的举措</a:t>
            </a:r>
            <a:endParaRPr lang="zh-CN" altLang="zh-CN" kern="100" dirty="0">
              <a:latin typeface="宋体"/>
              <a:cs typeface="Courier New"/>
            </a:endParaRPr>
          </a:p>
          <a:p>
            <a:pPr indent="713740" algn="just">
              <a:lnSpc>
                <a:spcPct val="130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能解决我国老龄化问题，化解老年人的生存危机</a:t>
            </a:r>
            <a:endParaRPr lang="zh-CN" altLang="zh-CN" kern="100" dirty="0">
              <a:latin typeface="宋体"/>
              <a:cs typeface="Courier New"/>
            </a:endParaRPr>
          </a:p>
          <a:p>
            <a:pPr indent="713740" algn="just">
              <a:lnSpc>
                <a:spcPct val="130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①②</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B</a:t>
            </a:r>
            <a:r>
              <a:rPr lang="zh-CN" altLang="zh-CN" b="1" kern="100" dirty="0">
                <a:latin typeface="Times New Roman"/>
                <a:ea typeface="方正细黑一简体"/>
                <a:cs typeface="Times New Roman"/>
              </a:rPr>
              <a:t>．</a:t>
            </a:r>
            <a:r>
              <a:rPr lang="zh-CN" altLang="zh-CN" b="1" kern="100" dirty="0" smtClean="0">
                <a:latin typeface="宋体"/>
                <a:cs typeface="宋体"/>
              </a:rPr>
              <a:t>①④</a:t>
            </a:r>
            <a:r>
              <a:rPr lang="en-US" altLang="zh-CN" b="1" kern="100" dirty="0" smtClean="0">
                <a:latin typeface="宋体"/>
                <a:cs typeface="宋体"/>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③④</a:t>
            </a:r>
            <a:endParaRPr lang="zh-CN" altLang="zh-CN"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7" y="415209"/>
            <a:ext cx="11377262" cy="6110135"/>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个人养老金是补充养老保险制度，不同于国家基本养老保险，因此，实施个人养老金制度并不能扩大基本养老保险覆盖面，</a:t>
            </a:r>
            <a:r>
              <a:rPr lang="zh-CN" altLang="zh-CN" b="1" kern="100" dirty="0">
                <a:latin typeface="宋体"/>
                <a:cs typeface="宋体"/>
              </a:rPr>
              <a:t>①</a:t>
            </a:r>
            <a:r>
              <a:rPr lang="zh-CN" altLang="zh-CN" b="1" kern="100" dirty="0">
                <a:latin typeface="Times New Roman"/>
                <a:ea typeface="方正细黑一简体"/>
                <a:cs typeface="Times New Roman"/>
              </a:rPr>
              <a:t>不当选；个人养老金是指政府政策支持、个人自愿参加、市场化运营、实现养老保险补充功能的制度，参加了城镇职工基本养老保险或者城乡居民基本养老保险的劳动者，均可自愿参加。由此可见，实施个人养老金制度是推进多层次、多支柱养老保险体系建设的举措；通过市场化运营的方式实现积累资金的保值增值，</a:t>
            </a:r>
            <a:r>
              <a:rPr lang="zh-CN" altLang="zh-CN" b="1" kern="100" dirty="0">
                <a:latin typeface="宋体"/>
                <a:cs typeface="宋体"/>
              </a:rPr>
              <a:t>②③</a:t>
            </a:r>
            <a:r>
              <a:rPr lang="zh-CN" altLang="zh-CN" b="1" kern="100" dirty="0">
                <a:latin typeface="Times New Roman"/>
                <a:ea typeface="方正细黑一简体"/>
                <a:cs typeface="Times New Roman"/>
              </a:rPr>
              <a:t>当选，答案为</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；实施个人养老金制度有利于有效应对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而不能解决</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我国老龄化问题，</a:t>
            </a:r>
            <a:r>
              <a:rPr lang="zh-CN" altLang="zh-CN" b="1" kern="100" dirty="0">
                <a:latin typeface="宋体"/>
                <a:cs typeface="宋体"/>
              </a:rPr>
              <a:t>④</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343201"/>
            <a:ext cx="10975658" cy="6110136"/>
          </a:xfrm>
        </p:spPr>
        <p:txBody>
          <a:bodyPr>
            <a:noAutofit/>
          </a:bodyPr>
          <a:lstStyle/>
          <a:p>
            <a:pPr indent="713740" algn="just">
              <a:lnSpc>
                <a:spcPct val="135000"/>
              </a:lnSpc>
              <a:tabLst>
                <a:tab pos="2610485"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广东高考</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月，企业职工基本养老保险全国统筹信息系统启动。截至</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月底，全国所有省份完成基金财务系统部省对接，企业职工基本养老保险基金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一本账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基本形成，在全国范围内实现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，即统一缴费政策、统一基金收支管理、统一待遇调整、统一信息系统、统一经办服务管理。这有利于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①</a:t>
            </a:r>
            <a:r>
              <a:rPr lang="zh-CN" altLang="zh-CN" b="1" kern="100" dirty="0">
                <a:latin typeface="Times New Roman"/>
                <a:ea typeface="方正细黑一简体"/>
                <a:cs typeface="Times New Roman"/>
              </a:rPr>
              <a:t>实现数据集中管理，提升数据要素价值</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②</a:t>
            </a:r>
            <a:r>
              <a:rPr lang="zh-CN" altLang="zh-CN" b="1" kern="100" dirty="0">
                <a:latin typeface="Times New Roman"/>
                <a:ea typeface="方正细黑一简体"/>
                <a:cs typeface="Times New Roman"/>
              </a:rPr>
              <a:t>加大社会保险费对个人所得税的抵减作用</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③</a:t>
            </a:r>
            <a:r>
              <a:rPr lang="zh-CN" altLang="zh-CN" b="1" kern="100" dirty="0">
                <a:latin typeface="Times New Roman"/>
                <a:ea typeface="方正细黑一简体"/>
                <a:cs typeface="Times New Roman"/>
              </a:rPr>
              <a:t>实时查询缴费信息，在线申领社会救助金</a:t>
            </a:r>
            <a:endParaRPr lang="zh-CN" altLang="zh-CN" kern="100" dirty="0">
              <a:latin typeface="宋体"/>
              <a:cs typeface="Courier New"/>
            </a:endParaRPr>
          </a:p>
          <a:p>
            <a:pPr indent="713740" algn="just">
              <a:lnSpc>
                <a:spcPct val="135000"/>
              </a:lnSpc>
              <a:tabLst>
                <a:tab pos="2610485" algn="l"/>
              </a:tabLst>
            </a:pPr>
            <a:r>
              <a:rPr lang="zh-CN" altLang="zh-CN" b="1" kern="100" dirty="0">
                <a:latin typeface="宋体"/>
                <a:cs typeface="宋体"/>
              </a:rPr>
              <a:t>④</a:t>
            </a:r>
            <a:r>
              <a:rPr lang="zh-CN" altLang="zh-CN" b="1" kern="100" dirty="0">
                <a:latin typeface="Times New Roman"/>
                <a:ea typeface="方正细黑一简体"/>
                <a:cs typeface="Times New Roman"/>
              </a:rPr>
              <a:t>改善公共服务能力，推动养老保险制度公平化</a:t>
            </a:r>
            <a:endParaRPr lang="zh-CN" altLang="zh-CN" kern="100" dirty="0">
              <a:latin typeface="宋体"/>
              <a:cs typeface="Courier New"/>
            </a:endParaRPr>
          </a:p>
          <a:p>
            <a:pPr indent="713740" algn="just">
              <a:lnSpc>
                <a:spcPct val="135000"/>
              </a:lnSpc>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zh-CN" altLang="zh-CN" b="1" kern="100" dirty="0">
                <a:latin typeface="宋体"/>
                <a:cs typeface="宋体"/>
              </a:rPr>
              <a:t>①③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zh-CN" altLang="zh-CN" b="1" kern="100" dirty="0">
                <a:latin typeface="宋体"/>
                <a:cs typeface="宋体"/>
              </a:rPr>
              <a:t>①④</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C</a:t>
            </a:r>
            <a:r>
              <a:rPr lang="zh-CN" altLang="zh-CN" b="1" kern="100" dirty="0">
                <a:latin typeface="Times New Roman"/>
                <a:ea typeface="方正细黑一简体"/>
                <a:cs typeface="Times New Roman"/>
              </a:rPr>
              <a:t>．</a:t>
            </a:r>
            <a:r>
              <a:rPr lang="zh-CN" altLang="zh-CN" b="1" kern="100" dirty="0">
                <a:latin typeface="宋体"/>
                <a:cs typeface="宋体"/>
              </a:rPr>
              <a:t>②③</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        D</a:t>
            </a:r>
            <a:r>
              <a:rPr lang="zh-CN" altLang="zh-CN" b="1" kern="100" dirty="0">
                <a:latin typeface="Times New Roman"/>
                <a:ea typeface="方正细黑一简体"/>
                <a:cs typeface="Times New Roman"/>
              </a:rPr>
              <a:t>．</a:t>
            </a:r>
            <a:r>
              <a:rPr lang="zh-CN" altLang="zh-CN" b="1" kern="100" dirty="0" smtClean="0">
                <a:latin typeface="宋体"/>
                <a:cs typeface="宋体"/>
              </a:rPr>
              <a:t>②④</a:t>
            </a:r>
            <a:endParaRPr lang="zh-CN" altLang="zh-CN" kern="100" dirty="0">
              <a:latin typeface="宋体"/>
              <a:cs typeface="Courier New"/>
            </a:endParaRPr>
          </a:p>
        </p:txBody>
      </p:sp>
    </p:spTree>
    <p:extLst>
      <p:ext uri="{BB962C8B-B14F-4D97-AF65-F5344CB8AC3E}">
        <p14:creationId xmlns:p14="http://schemas.microsoft.com/office/powerpoint/2010/main" val="2764978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487217"/>
            <a:ext cx="10975658" cy="5822104"/>
          </a:xfrm>
        </p:spPr>
        <p:txBody>
          <a:bodyPr>
            <a:normAutofit/>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养老保险基金在全国范围内实现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，有助于统一数据，实现全国养老保险数据的集中管理，提升数据要素价值，发挥全国汇聚数据优势，</a:t>
            </a:r>
            <a:r>
              <a:rPr lang="zh-CN" altLang="zh-CN" b="1" kern="100" dirty="0">
                <a:latin typeface="宋体"/>
                <a:cs typeface="宋体"/>
              </a:rPr>
              <a:t>①</a:t>
            </a:r>
            <a:r>
              <a:rPr lang="zh-CN" altLang="zh-CN" b="1" kern="100" dirty="0">
                <a:latin typeface="Times New Roman"/>
                <a:ea typeface="方正细黑一简体"/>
                <a:cs typeface="Times New Roman"/>
              </a:rPr>
              <a:t>符合题意。材料没有涉及加大社会保险费对个人所得税的抵减作用，</a:t>
            </a:r>
            <a:r>
              <a:rPr lang="zh-CN" altLang="zh-CN" b="1" kern="100" dirty="0">
                <a:latin typeface="宋体"/>
                <a:cs typeface="宋体"/>
              </a:rPr>
              <a:t>②</a:t>
            </a:r>
            <a:r>
              <a:rPr lang="zh-CN" altLang="zh-CN" b="1" kern="100" dirty="0">
                <a:latin typeface="Times New Roman"/>
                <a:ea typeface="方正细黑一简体"/>
                <a:cs typeface="Times New Roman"/>
              </a:rPr>
              <a:t>排除。养老保险属于社会保险的一种，材料强调的是社会保险，而非社会救助，</a:t>
            </a:r>
            <a:r>
              <a:rPr lang="zh-CN" altLang="zh-CN" b="1" kern="100" dirty="0">
                <a:latin typeface="宋体"/>
                <a:cs typeface="宋体"/>
              </a:rPr>
              <a:t>③</a:t>
            </a:r>
            <a:r>
              <a:rPr lang="zh-CN" altLang="zh-CN" b="1" kern="100" dirty="0">
                <a:latin typeface="Times New Roman"/>
                <a:ea typeface="方正细黑一简体"/>
                <a:cs typeface="Times New Roman"/>
              </a:rPr>
              <a:t>排除。养老保险全国统筹，既无地区差别，也无行业差别，充分体现制度公平，有利于提高养老保险基金的利用效率，改善公共服务能力，</a:t>
            </a:r>
            <a:r>
              <a:rPr lang="zh-CN" altLang="zh-CN" b="1" kern="100" dirty="0">
                <a:latin typeface="宋体"/>
                <a:cs typeface="宋体"/>
              </a:rPr>
              <a:t>④</a:t>
            </a:r>
            <a:r>
              <a:rPr lang="zh-CN" altLang="zh-CN" b="1" kern="100" dirty="0">
                <a:latin typeface="Times New Roman"/>
                <a:ea typeface="方正细黑一简体"/>
                <a:cs typeface="Times New Roman"/>
              </a:rPr>
              <a:t>符合题意。故本题选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88708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226569"/>
            <a:ext cx="11737304" cy="6370783"/>
          </a:xfrm>
        </p:spPr>
        <p:txBody>
          <a:bodyPr>
            <a:normAutofit/>
          </a:bodyPr>
          <a:lstStyle/>
          <a:p>
            <a:pPr indent="0" algn="just">
              <a:tabLst>
                <a:tab pos="2610485"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．加强我国社会保障体系建设，要按照兜底线、织密网、建机制的要求，加快健全覆盖全民、统筹城乡、公平统一、安全规范、可持续的多层次社会保障体系。下列对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建机制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理解正确的是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覆盖全民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就是要发挥社会政策的托底功能，切实保障群众基本生活需求</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统筹城乡</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要实现制度最广泛的覆盖，让人人都能享受基本社会保障</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可持续</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不断提高社会保障法治化、制度化水平</a:t>
            </a:r>
            <a:endParaRPr lang="zh-CN" altLang="zh-CN" sz="1050" kern="100" dirty="0">
              <a:latin typeface="宋体"/>
              <a:cs typeface="Courier New"/>
            </a:endParaRPr>
          </a:p>
          <a:p>
            <a:pPr indent="0" algn="just">
              <a:tabLst>
                <a:tab pos="2610485"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公平统一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要明确各级政府和用人单位、个人、社会的社会保障权利与责</a:t>
            </a:r>
            <a:r>
              <a:rPr lang="zh-CN" altLang="zh-CN" b="1" kern="100" dirty="0" smtClean="0">
                <a:latin typeface="Times New Roman"/>
                <a:ea typeface="方正细黑一简体"/>
                <a:cs typeface="Times New Roman"/>
              </a:rPr>
              <a:t>任</a:t>
            </a:r>
            <a:endParaRPr lang="zh-CN" altLang="zh-CN" sz="1050" kern="100" dirty="0">
              <a:latin typeface="宋体"/>
              <a:cs typeface="Courier New"/>
            </a:endParaRPr>
          </a:p>
        </p:txBody>
      </p:sp>
    </p:spTree>
    <p:extLst>
      <p:ext uri="{BB962C8B-B14F-4D97-AF65-F5344CB8AC3E}">
        <p14:creationId xmlns:p14="http://schemas.microsoft.com/office/powerpoint/2010/main" val="20518517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775249"/>
            <a:ext cx="10975658" cy="5246040"/>
          </a:xfrm>
        </p:spPr>
        <p:txBody>
          <a:bodyPr>
            <a:normAutofit lnSpcReduction="10000"/>
          </a:bodyPr>
          <a:lstStyle/>
          <a:p>
            <a:pPr indent="713740" algn="just">
              <a:tabLst>
                <a:tab pos="2610485"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tabLst>
                <a:tab pos="2610485"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社会政策的托底功能是指提供民生保障，而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覆盖全民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是指要实现制度最广泛的覆盖，让人人都能享受基本的社会保障，就是要不断扩大社会保障覆盖面，基本实现法定人员全覆盖，</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错误；统筹城乡是要实现城乡协调发展，统筹规划，</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错误；可持续就是要确保各项社会保险基金收支平衡，制度长期稳定运行，</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错误；公平统一就是要明确各级政府和用人单位、个人、社会的社会保障权利、义务和责任，</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当选。</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4064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7465739" y="6646"/>
            <a:ext cx="4734200" cy="4784743"/>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900895"/>
            <a:ext cx="3915303" cy="3957103"/>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3367463"/>
            <a:ext cx="3453663" cy="3490535"/>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1201043" y="2348880"/>
            <a:ext cx="8784976" cy="14773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框题跟踪检测（八） 我国的社会保障</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TotalTime>
  <Words>8053</Words>
  <Application>Microsoft Office PowerPoint</Application>
  <PresentationFormat>自定义</PresentationFormat>
  <Paragraphs>374</Paragraphs>
  <Slides>71</Slides>
  <Notes>0</Notes>
  <HiddenSlides>0</HiddenSlides>
  <MMClips>0</MMClips>
  <ScaleCrop>false</ScaleCrop>
  <HeadingPairs>
    <vt:vector size="4" baseType="variant">
      <vt:variant>
        <vt:lpstr>主题</vt:lpstr>
      </vt:variant>
      <vt:variant>
        <vt:i4>1</vt:i4>
      </vt:variant>
      <vt:variant>
        <vt:lpstr>幻灯片标题</vt:lpstr>
      </vt:variant>
      <vt:variant>
        <vt:i4>71</vt:i4>
      </vt:variant>
    </vt:vector>
  </HeadingPairs>
  <TitlesOfParts>
    <vt:vector size="7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298</cp:revision>
  <dcterms:created xsi:type="dcterms:W3CDTF">2021-04-02T06:41:31Z</dcterms:created>
  <dcterms:modified xsi:type="dcterms:W3CDTF">2023-08-26T01:07:51Z</dcterms:modified>
</cp:coreProperties>
</file>